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7" r:id="rId3"/>
    <p:sldId id="258" r:id="rId4"/>
    <p:sldId id="259" r:id="rId5"/>
    <p:sldId id="262" r:id="rId6"/>
    <p:sldId id="265" r:id="rId7"/>
    <p:sldId id="284" r:id="rId8"/>
    <p:sldId id="285" r:id="rId9"/>
    <p:sldId id="289" r:id="rId10"/>
    <p:sldId id="269" r:id="rId11"/>
    <p:sldId id="290" r:id="rId12"/>
    <p:sldId id="270" r:id="rId13"/>
    <p:sldId id="271" r:id="rId14"/>
    <p:sldId id="272" r:id="rId15"/>
    <p:sldId id="273" r:id="rId16"/>
    <p:sldId id="274" r:id="rId17"/>
    <p:sldId id="281" r:id="rId18"/>
    <p:sldId id="287" r:id="rId19"/>
    <p:sldId id="277" r:id="rId20"/>
    <p:sldId id="278" r:id="rId21"/>
    <p:sldId id="279" r:id="rId22"/>
    <p:sldId id="280" r:id="rId23"/>
    <p:sldId id="288" r:id="rId24"/>
    <p:sldId id="28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420"/>
    <p:restoredTop sz="88717"/>
  </p:normalViewPr>
  <p:slideViewPr>
    <p:cSldViewPr snapToGrid="0">
      <p:cViewPr>
        <p:scale>
          <a:sx n="76" d="100"/>
          <a:sy n="76" d="100"/>
        </p:scale>
        <p:origin x="760" y="8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EA4544-18F8-004A-970A-F6E96C3AEB6F}" type="datetimeFigureOut">
              <a:rPr lang="en-US" smtClean="0"/>
              <a:t>9/9/24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5D0046-A968-2A4C-B74A-ADB744F5CDF5}" type="slidenum">
              <a:rPr lang="en-US" smtClean="0"/>
              <a:t>‹#›</a:t>
            </a:fld>
            <a:endParaRPr lang="en-US"/>
          </a:p>
        </p:txBody>
      </p:sp>
    </p:spTree>
    <p:extLst>
      <p:ext uri="{BB962C8B-B14F-4D97-AF65-F5344CB8AC3E}">
        <p14:creationId xmlns:p14="http://schemas.microsoft.com/office/powerpoint/2010/main" val="1866226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I’ll be presenting our work in progress project titled A </a:t>
            </a:r>
            <a:r>
              <a:rPr lang="en-US" sz="1800" b="0" i="0" u="none" strike="noStrike" dirty="0" err="1">
                <a:solidFill>
                  <a:srgbClr val="000000"/>
                </a:solidFill>
                <a:effectLst/>
                <a:latin typeface="Arial" panose="020B0604020202020204" pitchFamily="34" charset="0"/>
              </a:rPr>
              <a:t>visualizaiton</a:t>
            </a:r>
            <a:r>
              <a:rPr lang="en-US" sz="1800" b="0" i="0" u="none" strike="noStrike" dirty="0">
                <a:solidFill>
                  <a:srgbClr val="000000"/>
                </a:solidFill>
                <a:effectLst/>
                <a:latin typeface="Arial" panose="020B0604020202020204" pitchFamily="34" charset="0"/>
              </a:rPr>
              <a:t> tool to help practitioners of differential privacy</a:t>
            </a:r>
          </a:p>
          <a:p>
            <a:endParaRPr lang="en-US" dirty="0"/>
          </a:p>
        </p:txBody>
      </p:sp>
      <p:sp>
        <p:nvSpPr>
          <p:cNvPr id="4" name="Slide Number Placeholder 3"/>
          <p:cNvSpPr>
            <a:spLocks noGrp="1"/>
          </p:cNvSpPr>
          <p:nvPr>
            <p:ph type="sldNum" sz="quarter" idx="5"/>
          </p:nvPr>
        </p:nvSpPr>
        <p:spPr/>
        <p:txBody>
          <a:bodyPr/>
          <a:lstStyle/>
          <a:p>
            <a:fld id="{1D5D0046-A968-2A4C-B74A-ADB744F5CDF5}" type="slidenum">
              <a:rPr lang="en-US" smtClean="0"/>
              <a:t>1</a:t>
            </a:fld>
            <a:endParaRPr lang="en-US"/>
          </a:p>
        </p:txBody>
      </p:sp>
    </p:spTree>
    <p:extLst>
      <p:ext uri="{BB962C8B-B14F-4D97-AF65-F5344CB8AC3E}">
        <p14:creationId xmlns:p14="http://schemas.microsoft.com/office/powerpoint/2010/main" val="3164533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Refine initial prototype </a:t>
            </a:r>
          </a:p>
          <a:p>
            <a:pPr marL="45720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Four parts – Make a visualization prototype - add before interviews </a:t>
            </a:r>
          </a:p>
          <a:p>
            <a:pPr marL="457200" rtl="0" fontAlgn="base">
              <a:spcBef>
                <a:spcPts val="0"/>
              </a:spcBef>
              <a:spcAft>
                <a:spcPts val="0"/>
              </a:spcAft>
              <a:buFont typeface="Arial" panose="020B0604020202020204" pitchFamily="34" charset="0"/>
              <a:buChar char="•"/>
            </a:pPr>
            <a:endParaRPr lang="en-US" sz="1100" b="0" i="0" u="none" strike="noStrike" dirty="0">
              <a:solidFill>
                <a:srgbClr val="000000"/>
              </a:solidFill>
              <a:effectLst/>
              <a:latin typeface="Arial" panose="020B0604020202020204" pitchFamily="34" charset="0"/>
            </a:endParaRPr>
          </a:p>
          <a:p>
            <a:pPr marL="457200" rtl="0" fontAlgn="base">
              <a:spcBef>
                <a:spcPts val="0"/>
              </a:spcBef>
              <a:spcAft>
                <a:spcPts val="0"/>
              </a:spcAft>
              <a:buFont typeface="Arial" panose="020B0604020202020204" pitchFamily="34" charset="0"/>
              <a:buChar char="•"/>
            </a:pPr>
            <a:endParaRPr lang="en-US" sz="1100" b="0" i="0" u="none" strike="noStrike" dirty="0">
              <a:solidFill>
                <a:srgbClr val="000000"/>
              </a:solidFill>
              <a:effectLst/>
              <a:latin typeface="Arial" panose="020B0604020202020204" pitchFamily="34" charset="0"/>
            </a:endParaRPr>
          </a:p>
          <a:p>
            <a:pPr marL="45720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So how are we going to get to a visualization tool that can help technical individuals better understand differential privacy</a:t>
            </a:r>
          </a:p>
          <a:p>
            <a:pPr marL="45720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Our research is going to have three parts</a:t>
            </a:r>
          </a:p>
          <a:p>
            <a:pPr marL="742950" lvl="1" indent="-28575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Interviews where we understand the in practice needs</a:t>
            </a:r>
          </a:p>
          <a:p>
            <a:pPr marL="742950" lvl="1" indent="-28575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Designing and engineering the system based off those needs</a:t>
            </a:r>
          </a:p>
          <a:p>
            <a:pPr marL="742950" lvl="1" indent="-28575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User studies where see the effects of our system</a:t>
            </a:r>
          </a:p>
          <a:p>
            <a:pPr marL="45720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For this talk I’m going to focus on our interviews</a:t>
            </a:r>
          </a:p>
          <a:p>
            <a:pPr marL="742950" lvl="1" indent="-28575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I’ll discuss what we have found so far and show some aspects of the visualization system people have enjoyed</a:t>
            </a:r>
          </a:p>
          <a:p>
            <a:endParaRPr lang="en-US" dirty="0"/>
          </a:p>
        </p:txBody>
      </p:sp>
      <p:sp>
        <p:nvSpPr>
          <p:cNvPr id="4" name="Slide Number Placeholder 3"/>
          <p:cNvSpPr>
            <a:spLocks noGrp="1"/>
          </p:cNvSpPr>
          <p:nvPr>
            <p:ph type="sldNum" sz="quarter" idx="5"/>
          </p:nvPr>
        </p:nvSpPr>
        <p:spPr/>
        <p:txBody>
          <a:bodyPr/>
          <a:lstStyle/>
          <a:p>
            <a:fld id="{1D5D0046-A968-2A4C-B74A-ADB744F5CDF5}" type="slidenum">
              <a:rPr lang="en-US" smtClean="0"/>
              <a:t>12</a:t>
            </a:fld>
            <a:endParaRPr lang="en-US"/>
          </a:p>
        </p:txBody>
      </p:sp>
    </p:spTree>
    <p:extLst>
      <p:ext uri="{BB962C8B-B14F-4D97-AF65-F5344CB8AC3E}">
        <p14:creationId xmlns:p14="http://schemas.microsoft.com/office/powerpoint/2010/main" val="4111739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For our interviews, we are interviewing managers who have worked with a variety of people implementing differential privacy in a real world context</a:t>
            </a:r>
          </a:p>
          <a:p>
            <a:pPr marL="45720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We hope to get to the bottom of two research questions</a:t>
            </a:r>
          </a:p>
          <a:p>
            <a:pPr marL="742950" lvl="1" indent="-28575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Research questions</a:t>
            </a:r>
          </a:p>
          <a:p>
            <a:endParaRPr lang="en-US" dirty="0"/>
          </a:p>
        </p:txBody>
      </p:sp>
      <p:sp>
        <p:nvSpPr>
          <p:cNvPr id="4" name="Slide Number Placeholder 3"/>
          <p:cNvSpPr>
            <a:spLocks noGrp="1"/>
          </p:cNvSpPr>
          <p:nvPr>
            <p:ph type="sldNum" sz="quarter" idx="5"/>
          </p:nvPr>
        </p:nvSpPr>
        <p:spPr/>
        <p:txBody>
          <a:bodyPr/>
          <a:lstStyle/>
          <a:p>
            <a:fld id="{1D5D0046-A968-2A4C-B74A-ADB744F5CDF5}" type="slidenum">
              <a:rPr lang="en-US" smtClean="0"/>
              <a:t>13</a:t>
            </a:fld>
            <a:endParaRPr lang="en-US"/>
          </a:p>
        </p:txBody>
      </p:sp>
    </p:spTree>
    <p:extLst>
      <p:ext uri="{BB962C8B-B14F-4D97-AF65-F5344CB8AC3E}">
        <p14:creationId xmlns:p14="http://schemas.microsoft.com/office/powerpoint/2010/main" val="4079697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not put the census image – Change it to something else</a:t>
            </a:r>
          </a:p>
        </p:txBody>
      </p:sp>
      <p:sp>
        <p:nvSpPr>
          <p:cNvPr id="4" name="Slide Number Placeholder 3"/>
          <p:cNvSpPr>
            <a:spLocks noGrp="1"/>
          </p:cNvSpPr>
          <p:nvPr>
            <p:ph type="sldNum" sz="quarter" idx="5"/>
          </p:nvPr>
        </p:nvSpPr>
        <p:spPr/>
        <p:txBody>
          <a:bodyPr/>
          <a:lstStyle/>
          <a:p>
            <a:fld id="{1D5D0046-A968-2A4C-B74A-ADB744F5CDF5}" type="slidenum">
              <a:rPr lang="en-US" smtClean="0"/>
              <a:t>14</a:t>
            </a:fld>
            <a:endParaRPr lang="en-US"/>
          </a:p>
        </p:txBody>
      </p:sp>
    </p:spTree>
    <p:extLst>
      <p:ext uri="{BB962C8B-B14F-4D97-AF65-F5344CB8AC3E}">
        <p14:creationId xmlns:p14="http://schemas.microsoft.com/office/powerpoint/2010/main" val="1273204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it the </a:t>
            </a:r>
            <a:r>
              <a:rPr lang="en-US" dirty="0" err="1"/>
              <a:t>miro</a:t>
            </a:r>
            <a:r>
              <a:rPr lang="en-US" dirty="0"/>
              <a:t> board is an interactive whiteboard</a:t>
            </a:r>
          </a:p>
          <a:p>
            <a:r>
              <a:rPr lang="en-US" dirty="0"/>
              <a:t>It was an interview aid to help get concrete sorting of all these parameters</a:t>
            </a:r>
          </a:p>
        </p:txBody>
      </p:sp>
      <p:sp>
        <p:nvSpPr>
          <p:cNvPr id="4" name="Slide Number Placeholder 3"/>
          <p:cNvSpPr>
            <a:spLocks noGrp="1"/>
          </p:cNvSpPr>
          <p:nvPr>
            <p:ph type="sldNum" sz="quarter" idx="5"/>
          </p:nvPr>
        </p:nvSpPr>
        <p:spPr/>
        <p:txBody>
          <a:bodyPr/>
          <a:lstStyle/>
          <a:p>
            <a:fld id="{1D5D0046-A968-2A4C-B74A-ADB744F5CDF5}" type="slidenum">
              <a:rPr lang="en-US" smtClean="0"/>
              <a:t>15</a:t>
            </a:fld>
            <a:endParaRPr lang="en-US"/>
          </a:p>
        </p:txBody>
      </p:sp>
    </p:spTree>
    <p:extLst>
      <p:ext uri="{BB962C8B-B14F-4D97-AF65-F5344CB8AC3E}">
        <p14:creationId xmlns:p14="http://schemas.microsoft.com/office/powerpoint/2010/main" val="3836438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Drop design probe. Say we want a medium to get feedback on.</a:t>
            </a:r>
          </a:p>
        </p:txBody>
      </p:sp>
      <p:sp>
        <p:nvSpPr>
          <p:cNvPr id="4" name="Slide Number Placeholder 3"/>
          <p:cNvSpPr>
            <a:spLocks noGrp="1"/>
          </p:cNvSpPr>
          <p:nvPr>
            <p:ph type="sldNum" sz="quarter" idx="5"/>
          </p:nvPr>
        </p:nvSpPr>
        <p:spPr/>
        <p:txBody>
          <a:bodyPr/>
          <a:lstStyle/>
          <a:p>
            <a:fld id="{1D5D0046-A968-2A4C-B74A-ADB744F5CDF5}" type="slidenum">
              <a:rPr lang="en-US" smtClean="0"/>
              <a:t>16</a:t>
            </a:fld>
            <a:endParaRPr lang="en-US"/>
          </a:p>
        </p:txBody>
      </p:sp>
    </p:spTree>
    <p:extLst>
      <p:ext uri="{BB962C8B-B14F-4D97-AF65-F5344CB8AC3E}">
        <p14:creationId xmlns:p14="http://schemas.microsoft.com/office/powerpoint/2010/main" val="2671447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to explain what the visualization prototype is </a:t>
            </a:r>
          </a:p>
        </p:txBody>
      </p:sp>
      <p:sp>
        <p:nvSpPr>
          <p:cNvPr id="4" name="Slide Number Placeholder 3"/>
          <p:cNvSpPr>
            <a:spLocks noGrp="1"/>
          </p:cNvSpPr>
          <p:nvPr>
            <p:ph type="sldNum" sz="quarter" idx="5"/>
          </p:nvPr>
        </p:nvSpPr>
        <p:spPr/>
        <p:txBody>
          <a:bodyPr/>
          <a:lstStyle/>
          <a:p>
            <a:fld id="{1D5D0046-A968-2A4C-B74A-ADB744F5CDF5}" type="slidenum">
              <a:rPr lang="en-US" smtClean="0"/>
              <a:t>17</a:t>
            </a:fld>
            <a:endParaRPr lang="en-US"/>
          </a:p>
        </p:txBody>
      </p:sp>
    </p:spTree>
    <p:extLst>
      <p:ext uri="{BB962C8B-B14F-4D97-AF65-F5344CB8AC3E}">
        <p14:creationId xmlns:p14="http://schemas.microsoft.com/office/powerpoint/2010/main" val="3907875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b="0" i="0" dirty="0">
                <a:solidFill>
                  <a:srgbClr val="3A3A3A"/>
                </a:solidFill>
                <a:effectLst/>
              </a:rPr>
              <a:t>Number these findings – </a:t>
            </a:r>
          </a:p>
          <a:p>
            <a:pPr>
              <a:buFont typeface="Arial" panose="020B0604020202020204" pitchFamily="34" charset="0"/>
              <a:buChar char="•"/>
            </a:pPr>
            <a:endParaRPr lang="en-US" b="0" i="0" dirty="0">
              <a:solidFill>
                <a:srgbClr val="3A3A3A"/>
              </a:solidFill>
              <a:effectLst/>
            </a:endParaRPr>
          </a:p>
          <a:p>
            <a:pPr>
              <a:buFont typeface="Arial" panose="020B0604020202020204" pitchFamily="34" charset="0"/>
              <a:buChar char="•"/>
            </a:pPr>
            <a:r>
              <a:rPr lang="en-US" b="0" i="0" dirty="0">
                <a:solidFill>
                  <a:srgbClr val="3A3A3A"/>
                </a:solidFill>
                <a:effectLst/>
              </a:rPr>
              <a:t>Educational resources typically cover the general function of parameters, like the relationship between epsilon, privacy, and utility.</a:t>
            </a:r>
            <a:endParaRPr lang="en-US" dirty="0"/>
          </a:p>
          <a:p>
            <a:pPr>
              <a:buFont typeface="Arial" panose="020B0604020202020204" pitchFamily="34" charset="0"/>
              <a:buChar char="•"/>
            </a:pPr>
            <a:r>
              <a:rPr lang="en-US" b="0" i="0" dirty="0">
                <a:solidFill>
                  <a:srgbClr val="3A3A3A"/>
                </a:solidFill>
                <a:effectLst/>
              </a:rPr>
              <a:t>Participants identified the challenge not in understanding these parameters, but in setting and justifying specific parameter values.</a:t>
            </a:r>
            <a:endParaRPr lang="en-US" dirty="0"/>
          </a:p>
          <a:p>
            <a:pPr>
              <a:buFont typeface="Arial" panose="020B0604020202020204" pitchFamily="34" charset="0"/>
              <a:buChar char="•"/>
            </a:pPr>
            <a:r>
              <a:rPr lang="en-US" b="0" i="0" dirty="0">
                <a:solidFill>
                  <a:srgbClr val="3A3A3A"/>
                </a:solidFill>
                <a:effectLst/>
              </a:rPr>
              <a:t>There is a pressing need to uncover best practices, understand decision-making processes, and provide generalized guidance for informed parameter selection.</a:t>
            </a:r>
            <a:endParaRPr lang="en-US" dirty="0"/>
          </a:p>
          <a:p>
            <a:endParaRPr lang="en-US" dirty="0"/>
          </a:p>
        </p:txBody>
      </p:sp>
      <p:sp>
        <p:nvSpPr>
          <p:cNvPr id="4" name="Slide Number Placeholder 3"/>
          <p:cNvSpPr>
            <a:spLocks noGrp="1"/>
          </p:cNvSpPr>
          <p:nvPr>
            <p:ph type="sldNum" sz="quarter" idx="5"/>
          </p:nvPr>
        </p:nvSpPr>
        <p:spPr/>
        <p:txBody>
          <a:bodyPr/>
          <a:lstStyle/>
          <a:p>
            <a:fld id="{1D5D0046-A968-2A4C-B74A-ADB744F5CDF5}" type="slidenum">
              <a:rPr lang="en-US" smtClean="0"/>
              <a:t>19</a:t>
            </a:fld>
            <a:endParaRPr lang="en-US"/>
          </a:p>
        </p:txBody>
      </p:sp>
    </p:spTree>
    <p:extLst>
      <p:ext uri="{BB962C8B-B14F-4D97-AF65-F5344CB8AC3E}">
        <p14:creationId xmlns:p14="http://schemas.microsoft.com/office/powerpoint/2010/main" val="2214046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biggest takeaway – privacy concept is inherently ambiguous but it can hopefully be explained by concrete accuracy metrics – Don’t use specific accuracy metrics</a:t>
            </a:r>
          </a:p>
          <a:p>
            <a:endParaRPr lang="en-US" dirty="0"/>
          </a:p>
          <a:p>
            <a:r>
              <a:rPr lang="en-US" dirty="0"/>
              <a:t>Confidence interval is not so much accuracy</a:t>
            </a:r>
          </a:p>
          <a:p>
            <a:endParaRPr lang="en-US" dirty="0"/>
          </a:p>
        </p:txBody>
      </p:sp>
      <p:sp>
        <p:nvSpPr>
          <p:cNvPr id="4" name="Slide Number Placeholder 3"/>
          <p:cNvSpPr>
            <a:spLocks noGrp="1"/>
          </p:cNvSpPr>
          <p:nvPr>
            <p:ph type="sldNum" sz="quarter" idx="5"/>
          </p:nvPr>
        </p:nvSpPr>
        <p:spPr/>
        <p:txBody>
          <a:bodyPr/>
          <a:lstStyle/>
          <a:p>
            <a:fld id="{1D5D0046-A968-2A4C-B74A-ADB744F5CDF5}" type="slidenum">
              <a:rPr lang="en-US" smtClean="0"/>
              <a:t>20</a:t>
            </a:fld>
            <a:endParaRPr lang="en-US"/>
          </a:p>
        </p:txBody>
      </p:sp>
    </p:spTree>
    <p:extLst>
      <p:ext uri="{BB962C8B-B14F-4D97-AF65-F5344CB8AC3E}">
        <p14:creationId xmlns:p14="http://schemas.microsoft.com/office/powerpoint/2010/main" val="1642779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b="0" i="0" dirty="0">
                <a:solidFill>
                  <a:srgbClr val="3A3A3A"/>
                </a:solidFill>
                <a:effectLst/>
              </a:rPr>
              <a:t>Make the finding more descriptive – language gap and ambiguous terms </a:t>
            </a:r>
          </a:p>
          <a:p>
            <a:pPr>
              <a:buFont typeface="Arial" panose="020B0604020202020204" pitchFamily="34" charset="0"/>
              <a:buChar char="•"/>
            </a:pPr>
            <a:endParaRPr lang="en-US" b="0" i="0" dirty="0">
              <a:solidFill>
                <a:srgbClr val="3A3A3A"/>
              </a:solidFill>
              <a:effectLst/>
            </a:endParaRPr>
          </a:p>
          <a:p>
            <a:pPr>
              <a:buFont typeface="Arial" panose="020B0604020202020204" pitchFamily="34" charset="0"/>
              <a:buChar char="•"/>
            </a:pPr>
            <a:endParaRPr lang="en-US" b="0" i="0" dirty="0">
              <a:solidFill>
                <a:srgbClr val="3A3A3A"/>
              </a:solidFill>
              <a:effectLst/>
            </a:endParaRPr>
          </a:p>
          <a:p>
            <a:pPr>
              <a:buFont typeface="Arial" panose="020B0604020202020204" pitchFamily="34" charset="0"/>
              <a:buChar char="•"/>
            </a:pPr>
            <a:r>
              <a:rPr lang="en-US" b="0" i="0" dirty="0">
                <a:solidFill>
                  <a:srgbClr val="3A3A3A"/>
                </a:solidFill>
                <a:effectLst/>
              </a:rPr>
              <a:t>Communication challenges arise from conflicting priorities and varying levels of understanding between teams.</a:t>
            </a:r>
            <a:endParaRPr lang="en-US" dirty="0"/>
          </a:p>
          <a:p>
            <a:pPr>
              <a:buFont typeface="Arial" panose="020B0604020202020204" pitchFamily="34" charset="0"/>
              <a:buChar char="•"/>
            </a:pPr>
            <a:r>
              <a:rPr lang="en-US" b="0" i="0" dirty="0">
                <a:solidFill>
                  <a:srgbClr val="3A3A3A"/>
                </a:solidFill>
                <a:effectLst/>
              </a:rPr>
              <a:t>Teams often overlook each other's critical thresholds, with statisticians and privacy engineers focusing on different outcomes.</a:t>
            </a:r>
            <a:endParaRPr lang="en-US" dirty="0"/>
          </a:p>
          <a:p>
            <a:pPr>
              <a:buFont typeface="Arial" panose="020B0604020202020204" pitchFamily="34" charset="0"/>
              <a:buChar char="•"/>
            </a:pPr>
            <a:r>
              <a:rPr lang="en-US" b="0" i="0" dirty="0">
                <a:solidFill>
                  <a:srgbClr val="3A3A3A"/>
                </a:solidFill>
                <a:effectLst/>
              </a:rPr>
              <a:t>Effective resources are essential to foster mutual understanding and prevent implementation issues.</a:t>
            </a:r>
            <a:endParaRPr lang="en-US" dirty="0"/>
          </a:p>
          <a:p>
            <a:pPr>
              <a:buFont typeface="Arial" panose="020B0604020202020204" pitchFamily="34" charset="0"/>
              <a:buChar char="•"/>
            </a:pPr>
            <a:r>
              <a:rPr lang="en-US" b="0" i="0" dirty="0">
                <a:solidFill>
                  <a:srgbClr val="3A3A3A"/>
                </a:solidFill>
                <a:effectLst/>
              </a:rPr>
              <a:t>Early alignment on goals and collaborative approaches can bridge understanding gaps, though a common language for privacy discussions is often missing.</a:t>
            </a:r>
            <a:endParaRPr lang="en-US" dirty="0"/>
          </a:p>
          <a:p>
            <a:endParaRPr lang="en-US" dirty="0"/>
          </a:p>
        </p:txBody>
      </p:sp>
      <p:sp>
        <p:nvSpPr>
          <p:cNvPr id="4" name="Slide Number Placeholder 3"/>
          <p:cNvSpPr>
            <a:spLocks noGrp="1"/>
          </p:cNvSpPr>
          <p:nvPr>
            <p:ph type="sldNum" sz="quarter" idx="5"/>
          </p:nvPr>
        </p:nvSpPr>
        <p:spPr/>
        <p:txBody>
          <a:bodyPr/>
          <a:lstStyle/>
          <a:p>
            <a:fld id="{1D5D0046-A968-2A4C-B74A-ADB744F5CDF5}" type="slidenum">
              <a:rPr lang="en-US" smtClean="0"/>
              <a:t>21</a:t>
            </a:fld>
            <a:endParaRPr lang="en-US"/>
          </a:p>
        </p:txBody>
      </p:sp>
    </p:spTree>
    <p:extLst>
      <p:ext uri="{BB962C8B-B14F-4D97-AF65-F5344CB8AC3E}">
        <p14:creationId xmlns:p14="http://schemas.microsoft.com/office/powerpoint/2010/main" val="717827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5D0046-A968-2A4C-B74A-ADB744F5CDF5}" type="slidenum">
              <a:rPr lang="en-US" smtClean="0"/>
              <a:t>22</a:t>
            </a:fld>
            <a:endParaRPr lang="en-US"/>
          </a:p>
        </p:txBody>
      </p:sp>
    </p:spTree>
    <p:extLst>
      <p:ext uri="{BB962C8B-B14F-4D97-AF65-F5344CB8AC3E}">
        <p14:creationId xmlns:p14="http://schemas.microsoft.com/office/powerpoint/2010/main" val="2366579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Words are good, Make the logos match the people</a:t>
            </a:r>
          </a:p>
          <a:p>
            <a:pPr marL="457200" rtl="0" fontAlgn="base">
              <a:spcBef>
                <a:spcPts val="0"/>
              </a:spcBef>
              <a:spcAft>
                <a:spcPts val="0"/>
              </a:spcAft>
              <a:buFont typeface="Arial" panose="020B0604020202020204" pitchFamily="34" charset="0"/>
              <a:buChar char="•"/>
            </a:pPr>
            <a:endParaRPr lang="en-US" sz="1800" b="0" i="0" u="none" strike="noStrike" dirty="0">
              <a:solidFill>
                <a:srgbClr val="000000"/>
              </a:solidFill>
              <a:effectLst/>
              <a:latin typeface="Arial" panose="020B0604020202020204" pitchFamily="34" charset="0"/>
            </a:endParaRPr>
          </a:p>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First I wanted to introduce the team working on this. I’m </a:t>
            </a:r>
            <a:r>
              <a:rPr lang="en-US" sz="1800" b="0" i="0" u="none" strike="noStrike" dirty="0" err="1">
                <a:solidFill>
                  <a:srgbClr val="000000"/>
                </a:solidFill>
                <a:effectLst/>
                <a:latin typeface="Arial" panose="020B0604020202020204" pitchFamily="34" charset="0"/>
              </a:rPr>
              <a:t>liudas</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panavas</a:t>
            </a:r>
            <a:r>
              <a:rPr lang="en-US" sz="1800" b="0" i="0" u="none" strike="noStrike" dirty="0">
                <a:solidFill>
                  <a:srgbClr val="000000"/>
                </a:solidFill>
                <a:effectLst/>
                <a:latin typeface="Arial" panose="020B0604020202020204" pitchFamily="34" charset="0"/>
              </a:rPr>
              <a:t>, from Northeastern. The rest of my collaborators are </a:t>
            </a:r>
            <a:r>
              <a:rPr lang="en-US" sz="1800" b="0" i="0" u="none" strike="noStrike" dirty="0" err="1">
                <a:solidFill>
                  <a:srgbClr val="000000"/>
                </a:solidFill>
                <a:effectLst/>
                <a:latin typeface="Arial" panose="020B0604020202020204" pitchFamily="34" charset="0"/>
              </a:rPr>
              <a:t>Saeyoung</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hari</a:t>
            </a:r>
            <a:r>
              <a:rPr lang="en-US" sz="1800" b="0" i="0" u="none" strike="noStrike" dirty="0">
                <a:solidFill>
                  <a:srgbClr val="000000"/>
                </a:solidFill>
                <a:effectLst/>
                <a:latin typeface="Arial" panose="020B0604020202020204" pitchFamily="34" charset="0"/>
              </a:rPr>
              <a:t> … Again, we are currently working on this project and we’d love to talk to anyone who is interested or has feedback. I’ve dropped some rectangles around my collaborators that are here at the conference</a:t>
            </a:r>
          </a:p>
          <a:p>
            <a:pPr marL="457200" rtl="0" fontAlgn="base">
              <a:spcBef>
                <a:spcPts val="0"/>
              </a:spcBef>
              <a:spcAft>
                <a:spcPts val="0"/>
              </a:spcAft>
              <a:buFont typeface="Arial" panose="020B0604020202020204" pitchFamily="34" charset="0"/>
              <a:buChar char="•"/>
            </a:pPr>
            <a:endParaRPr lang="en-US" sz="1800" b="0" i="0" u="none" strike="noStrike" dirty="0">
              <a:solidFill>
                <a:srgbClr val="000000"/>
              </a:solidFill>
              <a:effectLst/>
              <a:latin typeface="Arial" panose="020B0604020202020204" pitchFamily="34" charset="0"/>
            </a:endParaRPr>
          </a:p>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Notes – add university affiliations</a:t>
            </a:r>
          </a:p>
        </p:txBody>
      </p:sp>
      <p:sp>
        <p:nvSpPr>
          <p:cNvPr id="4" name="Slide Number Placeholder 3"/>
          <p:cNvSpPr>
            <a:spLocks noGrp="1"/>
          </p:cNvSpPr>
          <p:nvPr>
            <p:ph type="sldNum" sz="quarter" idx="5"/>
          </p:nvPr>
        </p:nvSpPr>
        <p:spPr/>
        <p:txBody>
          <a:bodyPr/>
          <a:lstStyle/>
          <a:p>
            <a:fld id="{1D5D0046-A968-2A4C-B74A-ADB744F5CDF5}" type="slidenum">
              <a:rPr lang="en-US" smtClean="0"/>
              <a:t>2</a:t>
            </a:fld>
            <a:endParaRPr lang="en-US"/>
          </a:p>
        </p:txBody>
      </p:sp>
    </p:spTree>
    <p:extLst>
      <p:ext uri="{BB962C8B-B14F-4D97-AF65-F5344CB8AC3E}">
        <p14:creationId xmlns:p14="http://schemas.microsoft.com/office/powerpoint/2010/main" val="838755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Talked too much about the interview findings – Don’t go into much detail</a:t>
            </a:r>
          </a:p>
          <a:p>
            <a:r>
              <a:rPr lang="en-US" dirty="0"/>
              <a:t>Don’t re explain the Findings – Trim it down</a:t>
            </a:r>
          </a:p>
        </p:txBody>
      </p:sp>
      <p:sp>
        <p:nvSpPr>
          <p:cNvPr id="4" name="Slide Number Placeholder 3"/>
          <p:cNvSpPr>
            <a:spLocks noGrp="1"/>
          </p:cNvSpPr>
          <p:nvPr>
            <p:ph type="sldNum" sz="quarter" idx="5"/>
          </p:nvPr>
        </p:nvSpPr>
        <p:spPr/>
        <p:txBody>
          <a:bodyPr/>
          <a:lstStyle/>
          <a:p>
            <a:fld id="{1D5D0046-A968-2A4C-B74A-ADB744F5CDF5}" type="slidenum">
              <a:rPr lang="en-US" smtClean="0"/>
              <a:t>24</a:t>
            </a:fld>
            <a:endParaRPr lang="en-US"/>
          </a:p>
        </p:txBody>
      </p:sp>
    </p:spTree>
    <p:extLst>
      <p:ext uri="{BB962C8B-B14F-4D97-AF65-F5344CB8AC3E}">
        <p14:creationId xmlns:p14="http://schemas.microsoft.com/office/powerpoint/2010/main" val="857625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We want to create a visualization tool that helps people experiment with different privacy accuracy tradeoffs to better understand differential privacy implementation decisions and challenges.</a:t>
            </a:r>
          </a:p>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We think that interactive visualizations can help bridge some of the knowledge gaps between the theory we see and the decisions people need to make in practice.</a:t>
            </a:r>
          </a:p>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Right now this work is a work in progress so I want to introduce it and talk about some preliminary results</a:t>
            </a:r>
          </a:p>
          <a:p>
            <a:endParaRPr lang="en-US" dirty="0"/>
          </a:p>
        </p:txBody>
      </p:sp>
      <p:sp>
        <p:nvSpPr>
          <p:cNvPr id="4" name="Slide Number Placeholder 3"/>
          <p:cNvSpPr>
            <a:spLocks noGrp="1"/>
          </p:cNvSpPr>
          <p:nvPr>
            <p:ph type="sldNum" sz="quarter" idx="5"/>
          </p:nvPr>
        </p:nvSpPr>
        <p:spPr/>
        <p:txBody>
          <a:bodyPr/>
          <a:lstStyle/>
          <a:p>
            <a:fld id="{1D5D0046-A968-2A4C-B74A-ADB744F5CDF5}" type="slidenum">
              <a:rPr lang="en-US" smtClean="0"/>
              <a:t>3</a:t>
            </a:fld>
            <a:endParaRPr lang="en-US"/>
          </a:p>
        </p:txBody>
      </p:sp>
    </p:spTree>
    <p:extLst>
      <p:ext uri="{BB962C8B-B14F-4D97-AF65-F5344CB8AC3E}">
        <p14:creationId xmlns:p14="http://schemas.microsoft.com/office/powerpoint/2010/main" val="652376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Can do this slide faster </a:t>
            </a:r>
          </a:p>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Make sure I focus on software engineers not all the stakeholders. </a:t>
            </a:r>
          </a:p>
          <a:p>
            <a:pPr marL="457200" rtl="0" fontAlgn="base">
              <a:spcBef>
                <a:spcPts val="0"/>
              </a:spcBef>
              <a:spcAft>
                <a:spcPts val="0"/>
              </a:spcAft>
              <a:buFont typeface="Arial" panose="020B0604020202020204" pitchFamily="34" charset="0"/>
              <a:buChar char="•"/>
            </a:pPr>
            <a:endParaRPr lang="en-US" sz="1800" b="0" i="0" u="none" strike="noStrike" dirty="0">
              <a:solidFill>
                <a:srgbClr val="000000"/>
              </a:solidFill>
              <a:effectLst/>
              <a:latin typeface="Arial" panose="020B0604020202020204" pitchFamily="34" charset="0"/>
            </a:endParaRPr>
          </a:p>
          <a:p>
            <a:pPr marL="457200" rtl="0" fontAlgn="base">
              <a:spcBef>
                <a:spcPts val="0"/>
              </a:spcBef>
              <a:spcAft>
                <a:spcPts val="0"/>
              </a:spcAft>
              <a:buFont typeface="Arial" panose="020B0604020202020204" pitchFamily="34" charset="0"/>
              <a:buChar char="•"/>
            </a:pPr>
            <a:endParaRPr lang="en-US" sz="1800" b="0" i="0" u="none" strike="noStrike" dirty="0">
              <a:solidFill>
                <a:srgbClr val="000000"/>
              </a:solidFill>
              <a:effectLst/>
              <a:latin typeface="Arial" panose="020B0604020202020204" pitchFamily="34" charset="0"/>
            </a:endParaRPr>
          </a:p>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So why do we need this kind of educational resource</a:t>
            </a:r>
          </a:p>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First, we all know that implementing differential privacy is not just one person implementing software. There are a lot of different parties all working together to decide on a system.</a:t>
            </a:r>
          </a:p>
          <a:p>
            <a:endParaRPr lang="en-US" dirty="0"/>
          </a:p>
        </p:txBody>
      </p:sp>
      <p:sp>
        <p:nvSpPr>
          <p:cNvPr id="4" name="Slide Number Placeholder 3"/>
          <p:cNvSpPr>
            <a:spLocks noGrp="1"/>
          </p:cNvSpPr>
          <p:nvPr>
            <p:ph type="sldNum" sz="quarter" idx="5"/>
          </p:nvPr>
        </p:nvSpPr>
        <p:spPr/>
        <p:txBody>
          <a:bodyPr/>
          <a:lstStyle/>
          <a:p>
            <a:fld id="{1D5D0046-A968-2A4C-B74A-ADB744F5CDF5}" type="slidenum">
              <a:rPr lang="en-US" smtClean="0"/>
              <a:t>4</a:t>
            </a:fld>
            <a:endParaRPr lang="en-US"/>
          </a:p>
        </p:txBody>
      </p:sp>
    </p:spTree>
    <p:extLst>
      <p:ext uri="{BB962C8B-B14F-4D97-AF65-F5344CB8AC3E}">
        <p14:creationId xmlns:p14="http://schemas.microsoft.com/office/powerpoint/2010/main" val="4291773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Here is a formal definition –If it seems confusing That’s the point -  I’ll explain what I mean by this in a few slides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Differential privacy is new and a lot of people don’t really have a background in privacy or differential privacy. This whole concept is brand new</a:t>
            </a:r>
          </a:p>
          <a:p>
            <a:endParaRPr lang="en-US" dirty="0"/>
          </a:p>
        </p:txBody>
      </p:sp>
      <p:sp>
        <p:nvSpPr>
          <p:cNvPr id="4" name="Slide Number Placeholder 3"/>
          <p:cNvSpPr>
            <a:spLocks noGrp="1"/>
          </p:cNvSpPr>
          <p:nvPr>
            <p:ph type="sldNum" sz="quarter" idx="5"/>
          </p:nvPr>
        </p:nvSpPr>
        <p:spPr/>
        <p:txBody>
          <a:bodyPr/>
          <a:lstStyle/>
          <a:p>
            <a:fld id="{1D5D0046-A968-2A4C-B74A-ADB744F5CDF5}" type="slidenum">
              <a:rPr lang="en-US" smtClean="0"/>
              <a:t>5</a:t>
            </a:fld>
            <a:endParaRPr lang="en-US"/>
          </a:p>
        </p:txBody>
      </p:sp>
    </p:spTree>
    <p:extLst>
      <p:ext uri="{BB962C8B-B14F-4D97-AF65-F5344CB8AC3E}">
        <p14:creationId xmlns:p14="http://schemas.microsoft.com/office/powerpoint/2010/main" val="2358651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Done a lot faster – The key distinction – Aimed at a more a technical audience – Software engineers don’t have time to read textbooks</a:t>
            </a:r>
          </a:p>
          <a:p>
            <a:pPr marL="457200" rtl="0" fontAlgn="base">
              <a:spcBef>
                <a:spcPts val="0"/>
              </a:spcBef>
              <a:spcAft>
                <a:spcPts val="0"/>
              </a:spcAft>
              <a:buFont typeface="Arial" panose="020B0604020202020204" pitchFamily="34" charset="0"/>
              <a:buChar char="•"/>
            </a:pPr>
            <a:endParaRPr lang="en-US" sz="1800" b="0" i="0" u="none" strike="noStrike" dirty="0">
              <a:solidFill>
                <a:srgbClr val="000000"/>
              </a:solidFill>
              <a:effectLst/>
              <a:latin typeface="Arial" panose="020B0604020202020204" pitchFamily="34" charset="0"/>
            </a:endParaRPr>
          </a:p>
          <a:p>
            <a:pPr marL="457200" rtl="0" fontAlgn="base">
              <a:spcBef>
                <a:spcPts val="0"/>
              </a:spcBef>
              <a:spcAft>
                <a:spcPts val="0"/>
              </a:spcAft>
              <a:buFont typeface="Arial" panose="020B0604020202020204" pitchFamily="34" charset="0"/>
              <a:buChar char="•"/>
            </a:pPr>
            <a:endParaRPr lang="en-US" sz="1800" b="0" i="0" u="none" strike="noStrike" dirty="0">
              <a:solidFill>
                <a:srgbClr val="000000"/>
              </a:solidFill>
              <a:effectLst/>
              <a:latin typeface="Arial" panose="020B0604020202020204" pitchFamily="34" charset="0"/>
            </a:endParaRPr>
          </a:p>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When we look at existing resources we find that sometimes they can be insufficient.</a:t>
            </a:r>
          </a:p>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I don’t mean to </a:t>
            </a:r>
            <a:r>
              <a:rPr lang="en-US" sz="1800" b="0" i="0" u="none" strike="noStrike" dirty="0" err="1">
                <a:solidFill>
                  <a:srgbClr val="000000"/>
                </a:solidFill>
                <a:effectLst/>
                <a:latin typeface="Arial" panose="020B0604020202020204" pitchFamily="34" charset="0"/>
              </a:rPr>
              <a:t>critisize</a:t>
            </a:r>
            <a:r>
              <a:rPr lang="en-US" sz="1800" b="0" i="0" u="none" strike="noStrike" dirty="0">
                <a:solidFill>
                  <a:srgbClr val="000000"/>
                </a:solidFill>
                <a:effectLst/>
                <a:latin typeface="Arial" panose="020B0604020202020204" pitchFamily="34" charset="0"/>
              </a:rPr>
              <a:t> what is out there because </a:t>
            </a:r>
            <a:r>
              <a:rPr lang="en-US" sz="1800" b="0" i="0" u="none" strike="noStrike" dirty="0" err="1">
                <a:solidFill>
                  <a:srgbClr val="000000"/>
                </a:solidFill>
                <a:effectLst/>
                <a:latin typeface="Arial" panose="020B0604020202020204" pitchFamily="34" charset="0"/>
              </a:rPr>
              <a:t>theres</a:t>
            </a:r>
            <a:r>
              <a:rPr lang="en-US" sz="1800" b="0" i="0" u="none" strike="noStrike" dirty="0">
                <a:solidFill>
                  <a:srgbClr val="000000"/>
                </a:solidFill>
                <a:effectLst/>
                <a:latin typeface="Arial" panose="020B0604020202020204" pitchFamily="34" charset="0"/>
              </a:rPr>
              <a:t> been a lot of new and better resources being put out there, but for awhile all we had was research papers and theorems. Now we can see a move towards easier to understand textbooks and blogs.</a:t>
            </a:r>
          </a:p>
          <a:p>
            <a:endParaRPr lang="en-US" dirty="0"/>
          </a:p>
        </p:txBody>
      </p:sp>
      <p:sp>
        <p:nvSpPr>
          <p:cNvPr id="4" name="Slide Number Placeholder 3"/>
          <p:cNvSpPr>
            <a:spLocks noGrp="1"/>
          </p:cNvSpPr>
          <p:nvPr>
            <p:ph type="sldNum" sz="quarter" idx="5"/>
          </p:nvPr>
        </p:nvSpPr>
        <p:spPr/>
        <p:txBody>
          <a:bodyPr/>
          <a:lstStyle/>
          <a:p>
            <a:fld id="{1D5D0046-A968-2A4C-B74A-ADB744F5CDF5}" type="slidenum">
              <a:rPr lang="en-US" smtClean="0"/>
              <a:t>6</a:t>
            </a:fld>
            <a:endParaRPr lang="en-US"/>
          </a:p>
        </p:txBody>
      </p:sp>
    </p:spTree>
    <p:extLst>
      <p:ext uri="{BB962C8B-B14F-4D97-AF65-F5344CB8AC3E}">
        <p14:creationId xmlns:p14="http://schemas.microsoft.com/office/powerpoint/2010/main" val="994177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DP and give some background on it</a:t>
            </a:r>
          </a:p>
        </p:txBody>
      </p:sp>
      <p:sp>
        <p:nvSpPr>
          <p:cNvPr id="4" name="Slide Number Placeholder 3"/>
          <p:cNvSpPr>
            <a:spLocks noGrp="1"/>
          </p:cNvSpPr>
          <p:nvPr>
            <p:ph type="sldNum" sz="quarter" idx="5"/>
          </p:nvPr>
        </p:nvSpPr>
        <p:spPr/>
        <p:txBody>
          <a:bodyPr/>
          <a:lstStyle/>
          <a:p>
            <a:fld id="{1D5D0046-A968-2A4C-B74A-ADB744F5CDF5}" type="slidenum">
              <a:rPr lang="en-US" smtClean="0"/>
              <a:t>7</a:t>
            </a:fld>
            <a:endParaRPr lang="en-US"/>
          </a:p>
        </p:txBody>
      </p:sp>
    </p:spTree>
    <p:extLst>
      <p:ext uri="{BB962C8B-B14F-4D97-AF65-F5344CB8AC3E}">
        <p14:creationId xmlns:p14="http://schemas.microsoft.com/office/powerpoint/2010/main" val="411455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talked about epsilon earlier – </a:t>
            </a:r>
            <a:r>
              <a:rPr lang="en-US" dirty="0" err="1"/>
              <a:t>theres</a:t>
            </a:r>
            <a:r>
              <a:rPr lang="en-US" dirty="0"/>
              <a:t> a lot of other decisions that you need to make – Prior work mostly just focuses on epsilon</a:t>
            </a:r>
          </a:p>
          <a:p>
            <a:endParaRPr lang="en-US" dirty="0"/>
          </a:p>
          <a:p>
            <a:endParaRPr lang="en-US" dirty="0"/>
          </a:p>
          <a:p>
            <a:r>
              <a:rPr lang="en-US" dirty="0"/>
              <a:t>They probably don’t know any of these – If you want to have this slide </a:t>
            </a:r>
          </a:p>
          <a:p>
            <a:r>
              <a:rPr lang="en-US" dirty="0"/>
              <a:t>Could move it to later</a:t>
            </a:r>
          </a:p>
          <a:p>
            <a:endParaRPr lang="en-US" dirty="0"/>
          </a:p>
          <a:p>
            <a:endParaRPr lang="en-US" dirty="0"/>
          </a:p>
          <a:p>
            <a:endParaRPr lang="en-US" dirty="0"/>
          </a:p>
          <a:p>
            <a:r>
              <a:rPr lang="en-US" dirty="0"/>
              <a:t>We have some great visualizations comparing epsilon to certain utility metrics, but we have little guidance or visuals which look at many of the other implementation parameters that affect the accuracy of an output</a:t>
            </a:r>
          </a:p>
          <a:p>
            <a:r>
              <a:rPr lang="en-US" dirty="0"/>
              <a:t>We don’t have good visualizations that show the effects of clipping, different data distributions, different accuracy metrics</a:t>
            </a:r>
          </a:p>
        </p:txBody>
      </p:sp>
      <p:sp>
        <p:nvSpPr>
          <p:cNvPr id="4" name="Slide Number Placeholder 3"/>
          <p:cNvSpPr>
            <a:spLocks noGrp="1"/>
          </p:cNvSpPr>
          <p:nvPr>
            <p:ph type="sldNum" sz="quarter" idx="5"/>
          </p:nvPr>
        </p:nvSpPr>
        <p:spPr/>
        <p:txBody>
          <a:bodyPr/>
          <a:lstStyle/>
          <a:p>
            <a:fld id="{1D5D0046-A968-2A4C-B74A-ADB744F5CDF5}" type="slidenum">
              <a:rPr lang="en-US" smtClean="0"/>
              <a:t>10</a:t>
            </a:fld>
            <a:endParaRPr lang="en-US"/>
          </a:p>
        </p:txBody>
      </p:sp>
    </p:spTree>
    <p:extLst>
      <p:ext uri="{BB962C8B-B14F-4D97-AF65-F5344CB8AC3E}">
        <p14:creationId xmlns:p14="http://schemas.microsoft.com/office/powerpoint/2010/main" val="1067495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talked about epsilon earlier – </a:t>
            </a:r>
            <a:r>
              <a:rPr lang="en-US" dirty="0" err="1"/>
              <a:t>theres</a:t>
            </a:r>
            <a:r>
              <a:rPr lang="en-US" dirty="0"/>
              <a:t> a lot of other decisions that you need to make – Prior work mostly just focuses on epsilon</a:t>
            </a:r>
          </a:p>
          <a:p>
            <a:endParaRPr lang="en-US" dirty="0"/>
          </a:p>
          <a:p>
            <a:endParaRPr lang="en-US" dirty="0"/>
          </a:p>
          <a:p>
            <a:r>
              <a:rPr lang="en-US" dirty="0"/>
              <a:t>They probably don’t know any of these – If you want to have this slide </a:t>
            </a:r>
          </a:p>
          <a:p>
            <a:r>
              <a:rPr lang="en-US" dirty="0"/>
              <a:t>Could move it to later</a:t>
            </a:r>
          </a:p>
          <a:p>
            <a:endParaRPr lang="en-US" dirty="0"/>
          </a:p>
          <a:p>
            <a:endParaRPr lang="en-US" dirty="0"/>
          </a:p>
          <a:p>
            <a:endParaRPr lang="en-US" dirty="0"/>
          </a:p>
          <a:p>
            <a:r>
              <a:rPr lang="en-US" dirty="0"/>
              <a:t>We have some great visualizations comparing epsilon to certain utility metrics, but we have little guidance or visuals which look at many of the other implementation parameters that affect the accuracy of an output</a:t>
            </a:r>
          </a:p>
          <a:p>
            <a:r>
              <a:rPr lang="en-US" dirty="0"/>
              <a:t>We don’t have good visualizations that show the effects of clipping, different data distributions, different accuracy metrics</a:t>
            </a:r>
          </a:p>
        </p:txBody>
      </p:sp>
      <p:sp>
        <p:nvSpPr>
          <p:cNvPr id="4" name="Slide Number Placeholder 3"/>
          <p:cNvSpPr>
            <a:spLocks noGrp="1"/>
          </p:cNvSpPr>
          <p:nvPr>
            <p:ph type="sldNum" sz="quarter" idx="5"/>
          </p:nvPr>
        </p:nvSpPr>
        <p:spPr/>
        <p:txBody>
          <a:bodyPr/>
          <a:lstStyle/>
          <a:p>
            <a:fld id="{1D5D0046-A968-2A4C-B74A-ADB744F5CDF5}" type="slidenum">
              <a:rPr lang="en-US" smtClean="0"/>
              <a:t>11</a:t>
            </a:fld>
            <a:endParaRPr lang="en-US"/>
          </a:p>
        </p:txBody>
      </p:sp>
    </p:spTree>
    <p:extLst>
      <p:ext uri="{BB962C8B-B14F-4D97-AF65-F5344CB8AC3E}">
        <p14:creationId xmlns:p14="http://schemas.microsoft.com/office/powerpoint/2010/main" val="229484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59F4D-D223-81B9-01A2-1887985CB1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A72D11-9170-F981-E1EA-8E7848E8AC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E7309E-6583-6AD4-0391-12D7EF92F2E0}"/>
              </a:ext>
            </a:extLst>
          </p:cNvPr>
          <p:cNvSpPr>
            <a:spLocks noGrp="1"/>
          </p:cNvSpPr>
          <p:nvPr>
            <p:ph type="dt" sz="half" idx="10"/>
          </p:nvPr>
        </p:nvSpPr>
        <p:spPr/>
        <p:txBody>
          <a:bodyPr/>
          <a:lstStyle/>
          <a:p>
            <a:fld id="{5D05A4CA-83D0-A34F-B6B6-607C826F28C3}" type="datetime1">
              <a:rPr lang="en-US" smtClean="0"/>
              <a:t>9/11/24</a:t>
            </a:fld>
            <a:endParaRPr lang="en-US"/>
          </a:p>
        </p:txBody>
      </p:sp>
      <p:sp>
        <p:nvSpPr>
          <p:cNvPr id="5" name="Footer Placeholder 4">
            <a:extLst>
              <a:ext uri="{FF2B5EF4-FFF2-40B4-BE49-F238E27FC236}">
                <a16:creationId xmlns:a16="http://schemas.microsoft.com/office/drawing/2014/main" id="{4DEBBF94-365A-9A6C-9653-D115F86775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0DCB4E-83C0-675E-B3CB-7A2C540882D4}"/>
              </a:ext>
            </a:extLst>
          </p:cNvPr>
          <p:cNvSpPr>
            <a:spLocks noGrp="1"/>
          </p:cNvSpPr>
          <p:nvPr>
            <p:ph type="sldNum" sz="quarter" idx="12"/>
          </p:nvPr>
        </p:nvSpPr>
        <p:spPr/>
        <p:txBody>
          <a:bodyPr/>
          <a:lstStyle/>
          <a:p>
            <a:fld id="{889040C3-CBDF-6F4C-9237-BD5B677AAF99}" type="slidenum">
              <a:rPr lang="en-US" smtClean="0"/>
              <a:t>‹#›</a:t>
            </a:fld>
            <a:endParaRPr lang="en-US"/>
          </a:p>
        </p:txBody>
      </p:sp>
    </p:spTree>
    <p:extLst>
      <p:ext uri="{BB962C8B-B14F-4D97-AF65-F5344CB8AC3E}">
        <p14:creationId xmlns:p14="http://schemas.microsoft.com/office/powerpoint/2010/main" val="859685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DF9E4-5B82-3A49-C0D6-1070AE6FCE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70155D-8D6E-AD4E-A786-2753B5DEDF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314125-0DF9-3758-96C3-2346F497B332}"/>
              </a:ext>
            </a:extLst>
          </p:cNvPr>
          <p:cNvSpPr>
            <a:spLocks noGrp="1"/>
          </p:cNvSpPr>
          <p:nvPr>
            <p:ph type="dt" sz="half" idx="10"/>
          </p:nvPr>
        </p:nvSpPr>
        <p:spPr/>
        <p:txBody>
          <a:bodyPr/>
          <a:lstStyle/>
          <a:p>
            <a:fld id="{7FA24294-B2A2-0A42-BE9D-D37230D42571}" type="datetime1">
              <a:rPr lang="en-US" smtClean="0"/>
              <a:t>9/11/24</a:t>
            </a:fld>
            <a:endParaRPr lang="en-US"/>
          </a:p>
        </p:txBody>
      </p:sp>
      <p:sp>
        <p:nvSpPr>
          <p:cNvPr id="5" name="Footer Placeholder 4">
            <a:extLst>
              <a:ext uri="{FF2B5EF4-FFF2-40B4-BE49-F238E27FC236}">
                <a16:creationId xmlns:a16="http://schemas.microsoft.com/office/drawing/2014/main" id="{751677CC-7205-62F9-AC12-EB65D3AEB2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F5B77D-48D8-9013-9501-3AD52548BBC6}"/>
              </a:ext>
            </a:extLst>
          </p:cNvPr>
          <p:cNvSpPr>
            <a:spLocks noGrp="1"/>
          </p:cNvSpPr>
          <p:nvPr>
            <p:ph type="sldNum" sz="quarter" idx="12"/>
          </p:nvPr>
        </p:nvSpPr>
        <p:spPr/>
        <p:txBody>
          <a:bodyPr/>
          <a:lstStyle/>
          <a:p>
            <a:fld id="{889040C3-CBDF-6F4C-9237-BD5B677AAF99}" type="slidenum">
              <a:rPr lang="en-US" smtClean="0"/>
              <a:t>‹#›</a:t>
            </a:fld>
            <a:endParaRPr lang="en-US"/>
          </a:p>
        </p:txBody>
      </p:sp>
    </p:spTree>
    <p:extLst>
      <p:ext uri="{BB962C8B-B14F-4D97-AF65-F5344CB8AC3E}">
        <p14:creationId xmlns:p14="http://schemas.microsoft.com/office/powerpoint/2010/main" val="307989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4ED669-CC86-B0D4-9499-9F6537E29B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429DDC-841D-F8EA-97C0-614994553A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2B82E8-DBC6-8C22-B9A7-CCC4AB1743AB}"/>
              </a:ext>
            </a:extLst>
          </p:cNvPr>
          <p:cNvSpPr>
            <a:spLocks noGrp="1"/>
          </p:cNvSpPr>
          <p:nvPr>
            <p:ph type="dt" sz="half" idx="10"/>
          </p:nvPr>
        </p:nvSpPr>
        <p:spPr/>
        <p:txBody>
          <a:bodyPr/>
          <a:lstStyle/>
          <a:p>
            <a:fld id="{C4EE2EEF-15F8-C246-9AAC-6E624ED257F2}" type="datetime1">
              <a:rPr lang="en-US" smtClean="0"/>
              <a:t>9/11/24</a:t>
            </a:fld>
            <a:endParaRPr lang="en-US"/>
          </a:p>
        </p:txBody>
      </p:sp>
      <p:sp>
        <p:nvSpPr>
          <p:cNvPr id="5" name="Footer Placeholder 4">
            <a:extLst>
              <a:ext uri="{FF2B5EF4-FFF2-40B4-BE49-F238E27FC236}">
                <a16:creationId xmlns:a16="http://schemas.microsoft.com/office/drawing/2014/main" id="{B12D23C1-8E22-5B79-B07C-6A34F29E8F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CB9B6A-724F-0651-C434-009409BD573D}"/>
              </a:ext>
            </a:extLst>
          </p:cNvPr>
          <p:cNvSpPr>
            <a:spLocks noGrp="1"/>
          </p:cNvSpPr>
          <p:nvPr>
            <p:ph type="sldNum" sz="quarter" idx="12"/>
          </p:nvPr>
        </p:nvSpPr>
        <p:spPr/>
        <p:txBody>
          <a:bodyPr/>
          <a:lstStyle/>
          <a:p>
            <a:fld id="{889040C3-CBDF-6F4C-9237-BD5B677AAF99}" type="slidenum">
              <a:rPr lang="en-US" smtClean="0"/>
              <a:t>‹#›</a:t>
            </a:fld>
            <a:endParaRPr lang="en-US"/>
          </a:p>
        </p:txBody>
      </p:sp>
    </p:spTree>
    <p:extLst>
      <p:ext uri="{BB962C8B-B14F-4D97-AF65-F5344CB8AC3E}">
        <p14:creationId xmlns:p14="http://schemas.microsoft.com/office/powerpoint/2010/main" val="1199952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5A2EA-62ED-D1A6-08F3-1C6B3E751B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34FEC1-7AC8-5DDF-0B78-85121D3072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ACA7D-DF87-C686-841D-CA907FE3D116}"/>
              </a:ext>
            </a:extLst>
          </p:cNvPr>
          <p:cNvSpPr>
            <a:spLocks noGrp="1"/>
          </p:cNvSpPr>
          <p:nvPr>
            <p:ph type="dt" sz="half" idx="10"/>
          </p:nvPr>
        </p:nvSpPr>
        <p:spPr/>
        <p:txBody>
          <a:bodyPr/>
          <a:lstStyle/>
          <a:p>
            <a:fld id="{3F30D2C8-EA92-244F-96B7-35996BEABEF8}" type="datetime1">
              <a:rPr lang="en-US" smtClean="0"/>
              <a:t>9/11/24</a:t>
            </a:fld>
            <a:endParaRPr lang="en-US"/>
          </a:p>
        </p:txBody>
      </p:sp>
      <p:sp>
        <p:nvSpPr>
          <p:cNvPr id="5" name="Footer Placeholder 4">
            <a:extLst>
              <a:ext uri="{FF2B5EF4-FFF2-40B4-BE49-F238E27FC236}">
                <a16:creationId xmlns:a16="http://schemas.microsoft.com/office/drawing/2014/main" id="{5EA40E82-0B1E-31B5-9614-06E7D2A7B6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F87613-269B-3B20-D732-B110F29456BD}"/>
              </a:ext>
            </a:extLst>
          </p:cNvPr>
          <p:cNvSpPr>
            <a:spLocks noGrp="1"/>
          </p:cNvSpPr>
          <p:nvPr>
            <p:ph type="sldNum" sz="quarter" idx="12"/>
          </p:nvPr>
        </p:nvSpPr>
        <p:spPr/>
        <p:txBody>
          <a:bodyPr/>
          <a:lstStyle/>
          <a:p>
            <a:fld id="{889040C3-CBDF-6F4C-9237-BD5B677AAF99}" type="slidenum">
              <a:rPr lang="en-US" smtClean="0"/>
              <a:t>‹#›</a:t>
            </a:fld>
            <a:endParaRPr lang="en-US"/>
          </a:p>
        </p:txBody>
      </p:sp>
    </p:spTree>
    <p:extLst>
      <p:ext uri="{BB962C8B-B14F-4D97-AF65-F5344CB8AC3E}">
        <p14:creationId xmlns:p14="http://schemas.microsoft.com/office/powerpoint/2010/main" val="2923276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BAED3-3548-CBBD-440B-FAFA199CB7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69D5B6-0231-8FF4-255D-203EDBEC7F9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2CDF9D-5191-6FFB-AD2A-C29E4C6FBE09}"/>
              </a:ext>
            </a:extLst>
          </p:cNvPr>
          <p:cNvSpPr>
            <a:spLocks noGrp="1"/>
          </p:cNvSpPr>
          <p:nvPr>
            <p:ph type="dt" sz="half" idx="10"/>
          </p:nvPr>
        </p:nvSpPr>
        <p:spPr/>
        <p:txBody>
          <a:bodyPr/>
          <a:lstStyle/>
          <a:p>
            <a:fld id="{F6C1FC0F-5A71-6D42-A5AA-BA673B87B71F}" type="datetime1">
              <a:rPr lang="en-US" smtClean="0"/>
              <a:t>9/11/24</a:t>
            </a:fld>
            <a:endParaRPr lang="en-US"/>
          </a:p>
        </p:txBody>
      </p:sp>
      <p:sp>
        <p:nvSpPr>
          <p:cNvPr id="5" name="Footer Placeholder 4">
            <a:extLst>
              <a:ext uri="{FF2B5EF4-FFF2-40B4-BE49-F238E27FC236}">
                <a16:creationId xmlns:a16="http://schemas.microsoft.com/office/drawing/2014/main" id="{30C29FAA-1592-73CD-0ED3-06ABC314D0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6E28A7-D235-67DE-19C4-646C01B85129}"/>
              </a:ext>
            </a:extLst>
          </p:cNvPr>
          <p:cNvSpPr>
            <a:spLocks noGrp="1"/>
          </p:cNvSpPr>
          <p:nvPr>
            <p:ph type="sldNum" sz="quarter" idx="12"/>
          </p:nvPr>
        </p:nvSpPr>
        <p:spPr/>
        <p:txBody>
          <a:bodyPr/>
          <a:lstStyle/>
          <a:p>
            <a:fld id="{889040C3-CBDF-6F4C-9237-BD5B677AAF99}" type="slidenum">
              <a:rPr lang="en-US" smtClean="0"/>
              <a:t>‹#›</a:t>
            </a:fld>
            <a:endParaRPr lang="en-US"/>
          </a:p>
        </p:txBody>
      </p:sp>
    </p:spTree>
    <p:extLst>
      <p:ext uri="{BB962C8B-B14F-4D97-AF65-F5344CB8AC3E}">
        <p14:creationId xmlns:p14="http://schemas.microsoft.com/office/powerpoint/2010/main" val="628782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33DBA-18F2-899A-5B4E-A77AB5491F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93FB9-963B-A712-BD79-3A80BE30AC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393869-B12A-77E1-AB20-E9075B4BED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0F5304-6883-4D87-9EAA-79DCFEC56076}"/>
              </a:ext>
            </a:extLst>
          </p:cNvPr>
          <p:cNvSpPr>
            <a:spLocks noGrp="1"/>
          </p:cNvSpPr>
          <p:nvPr>
            <p:ph type="dt" sz="half" idx="10"/>
          </p:nvPr>
        </p:nvSpPr>
        <p:spPr/>
        <p:txBody>
          <a:bodyPr/>
          <a:lstStyle/>
          <a:p>
            <a:fld id="{FCDF708E-ABE5-2E43-BD79-33E85E2C31BC}" type="datetime1">
              <a:rPr lang="en-US" smtClean="0"/>
              <a:t>9/11/24</a:t>
            </a:fld>
            <a:endParaRPr lang="en-US"/>
          </a:p>
        </p:txBody>
      </p:sp>
      <p:sp>
        <p:nvSpPr>
          <p:cNvPr id="6" name="Footer Placeholder 5">
            <a:extLst>
              <a:ext uri="{FF2B5EF4-FFF2-40B4-BE49-F238E27FC236}">
                <a16:creationId xmlns:a16="http://schemas.microsoft.com/office/drawing/2014/main" id="{339F08AC-629A-5472-41D3-04625C9ACE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ED9728-50C4-A9CB-9512-6DCED16C932B}"/>
              </a:ext>
            </a:extLst>
          </p:cNvPr>
          <p:cNvSpPr>
            <a:spLocks noGrp="1"/>
          </p:cNvSpPr>
          <p:nvPr>
            <p:ph type="sldNum" sz="quarter" idx="12"/>
          </p:nvPr>
        </p:nvSpPr>
        <p:spPr/>
        <p:txBody>
          <a:bodyPr/>
          <a:lstStyle/>
          <a:p>
            <a:fld id="{889040C3-CBDF-6F4C-9237-BD5B677AAF99}" type="slidenum">
              <a:rPr lang="en-US" smtClean="0"/>
              <a:t>‹#›</a:t>
            </a:fld>
            <a:endParaRPr lang="en-US"/>
          </a:p>
        </p:txBody>
      </p:sp>
    </p:spTree>
    <p:extLst>
      <p:ext uri="{BB962C8B-B14F-4D97-AF65-F5344CB8AC3E}">
        <p14:creationId xmlns:p14="http://schemas.microsoft.com/office/powerpoint/2010/main" val="3991272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5780-B5AB-57D7-0428-258703561E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5D2B2E-F429-E330-7495-90F22DC9EA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D17152-84CF-614A-D65A-F11A1FA931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919871-94E6-8410-32F3-03B968A56A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4BB0DC-1F70-CACD-B5DF-F6BDEDB0DD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51EF0F-A03B-558F-DAFE-A877B0FB9272}"/>
              </a:ext>
            </a:extLst>
          </p:cNvPr>
          <p:cNvSpPr>
            <a:spLocks noGrp="1"/>
          </p:cNvSpPr>
          <p:nvPr>
            <p:ph type="dt" sz="half" idx="10"/>
          </p:nvPr>
        </p:nvSpPr>
        <p:spPr/>
        <p:txBody>
          <a:bodyPr/>
          <a:lstStyle/>
          <a:p>
            <a:fld id="{547C3710-A51A-AF4A-937A-2F91197C5CAB}" type="datetime1">
              <a:rPr lang="en-US" smtClean="0"/>
              <a:t>9/11/24</a:t>
            </a:fld>
            <a:endParaRPr lang="en-US"/>
          </a:p>
        </p:txBody>
      </p:sp>
      <p:sp>
        <p:nvSpPr>
          <p:cNvPr id="8" name="Footer Placeholder 7">
            <a:extLst>
              <a:ext uri="{FF2B5EF4-FFF2-40B4-BE49-F238E27FC236}">
                <a16:creationId xmlns:a16="http://schemas.microsoft.com/office/drawing/2014/main" id="{733E2100-11B7-3ED0-97CC-F469EA0A13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8E4EFA-738C-78F5-CD4E-22903A31F309}"/>
              </a:ext>
            </a:extLst>
          </p:cNvPr>
          <p:cNvSpPr>
            <a:spLocks noGrp="1"/>
          </p:cNvSpPr>
          <p:nvPr>
            <p:ph type="sldNum" sz="quarter" idx="12"/>
          </p:nvPr>
        </p:nvSpPr>
        <p:spPr/>
        <p:txBody>
          <a:bodyPr/>
          <a:lstStyle/>
          <a:p>
            <a:fld id="{889040C3-CBDF-6F4C-9237-BD5B677AAF99}" type="slidenum">
              <a:rPr lang="en-US" smtClean="0"/>
              <a:t>‹#›</a:t>
            </a:fld>
            <a:endParaRPr lang="en-US"/>
          </a:p>
        </p:txBody>
      </p:sp>
    </p:spTree>
    <p:extLst>
      <p:ext uri="{BB962C8B-B14F-4D97-AF65-F5344CB8AC3E}">
        <p14:creationId xmlns:p14="http://schemas.microsoft.com/office/powerpoint/2010/main" val="2915430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CA4C1-FCC0-AA32-A81E-DA592F564E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34F616-62FE-FD99-03B8-C8A4EA867807}"/>
              </a:ext>
            </a:extLst>
          </p:cNvPr>
          <p:cNvSpPr>
            <a:spLocks noGrp="1"/>
          </p:cNvSpPr>
          <p:nvPr>
            <p:ph type="dt" sz="half" idx="10"/>
          </p:nvPr>
        </p:nvSpPr>
        <p:spPr/>
        <p:txBody>
          <a:bodyPr/>
          <a:lstStyle/>
          <a:p>
            <a:fld id="{480276A8-9472-8E48-9A30-2C9421AF25AC}" type="datetime1">
              <a:rPr lang="en-US" smtClean="0"/>
              <a:t>9/11/24</a:t>
            </a:fld>
            <a:endParaRPr lang="en-US"/>
          </a:p>
        </p:txBody>
      </p:sp>
      <p:sp>
        <p:nvSpPr>
          <p:cNvPr id="4" name="Footer Placeholder 3">
            <a:extLst>
              <a:ext uri="{FF2B5EF4-FFF2-40B4-BE49-F238E27FC236}">
                <a16:creationId xmlns:a16="http://schemas.microsoft.com/office/drawing/2014/main" id="{A713B919-D757-8210-CF73-015CEB2E2B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036144-6F23-CD0E-0723-723510275BF3}"/>
              </a:ext>
            </a:extLst>
          </p:cNvPr>
          <p:cNvSpPr>
            <a:spLocks noGrp="1"/>
          </p:cNvSpPr>
          <p:nvPr>
            <p:ph type="sldNum" sz="quarter" idx="12"/>
          </p:nvPr>
        </p:nvSpPr>
        <p:spPr/>
        <p:txBody>
          <a:bodyPr/>
          <a:lstStyle/>
          <a:p>
            <a:fld id="{889040C3-CBDF-6F4C-9237-BD5B677AAF99}" type="slidenum">
              <a:rPr lang="en-US" smtClean="0"/>
              <a:t>‹#›</a:t>
            </a:fld>
            <a:endParaRPr lang="en-US"/>
          </a:p>
        </p:txBody>
      </p:sp>
    </p:spTree>
    <p:extLst>
      <p:ext uri="{BB962C8B-B14F-4D97-AF65-F5344CB8AC3E}">
        <p14:creationId xmlns:p14="http://schemas.microsoft.com/office/powerpoint/2010/main" val="2708071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465842-14B4-4C3F-D26B-B3E8BA39708F}"/>
              </a:ext>
            </a:extLst>
          </p:cNvPr>
          <p:cNvSpPr>
            <a:spLocks noGrp="1"/>
          </p:cNvSpPr>
          <p:nvPr>
            <p:ph type="dt" sz="half" idx="10"/>
          </p:nvPr>
        </p:nvSpPr>
        <p:spPr/>
        <p:txBody>
          <a:bodyPr/>
          <a:lstStyle/>
          <a:p>
            <a:fld id="{7F744216-79D7-3749-9DFB-7D85CB57B2CF}" type="datetime1">
              <a:rPr lang="en-US" smtClean="0"/>
              <a:t>9/11/24</a:t>
            </a:fld>
            <a:endParaRPr lang="en-US"/>
          </a:p>
        </p:txBody>
      </p:sp>
      <p:sp>
        <p:nvSpPr>
          <p:cNvPr id="3" name="Footer Placeholder 2">
            <a:extLst>
              <a:ext uri="{FF2B5EF4-FFF2-40B4-BE49-F238E27FC236}">
                <a16:creationId xmlns:a16="http://schemas.microsoft.com/office/drawing/2014/main" id="{1F0B29D3-666C-B0E5-D1C8-5578E588B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67C59C-A5B9-D01F-F9C7-1FDC6951D6ED}"/>
              </a:ext>
            </a:extLst>
          </p:cNvPr>
          <p:cNvSpPr>
            <a:spLocks noGrp="1"/>
          </p:cNvSpPr>
          <p:nvPr>
            <p:ph type="sldNum" sz="quarter" idx="12"/>
          </p:nvPr>
        </p:nvSpPr>
        <p:spPr/>
        <p:txBody>
          <a:bodyPr/>
          <a:lstStyle/>
          <a:p>
            <a:fld id="{889040C3-CBDF-6F4C-9237-BD5B677AAF99}" type="slidenum">
              <a:rPr lang="en-US" smtClean="0"/>
              <a:t>‹#›</a:t>
            </a:fld>
            <a:endParaRPr lang="en-US"/>
          </a:p>
        </p:txBody>
      </p:sp>
    </p:spTree>
    <p:extLst>
      <p:ext uri="{BB962C8B-B14F-4D97-AF65-F5344CB8AC3E}">
        <p14:creationId xmlns:p14="http://schemas.microsoft.com/office/powerpoint/2010/main" val="521253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DC41D-1D12-75AA-4130-CA63DD39D3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18E1D6-A46D-2A9B-80FC-5748E53E61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B9044C-0CEE-84B9-9B58-73D2A0F101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4F467F-AFB1-CE75-2B89-318391FAD10B}"/>
              </a:ext>
            </a:extLst>
          </p:cNvPr>
          <p:cNvSpPr>
            <a:spLocks noGrp="1"/>
          </p:cNvSpPr>
          <p:nvPr>
            <p:ph type="dt" sz="half" idx="10"/>
          </p:nvPr>
        </p:nvSpPr>
        <p:spPr/>
        <p:txBody>
          <a:bodyPr/>
          <a:lstStyle/>
          <a:p>
            <a:fld id="{B9BD54E4-C7BF-074E-AEB4-E89B4D70295F}" type="datetime1">
              <a:rPr lang="en-US" smtClean="0"/>
              <a:t>9/11/24</a:t>
            </a:fld>
            <a:endParaRPr lang="en-US"/>
          </a:p>
        </p:txBody>
      </p:sp>
      <p:sp>
        <p:nvSpPr>
          <p:cNvPr id="6" name="Footer Placeholder 5">
            <a:extLst>
              <a:ext uri="{FF2B5EF4-FFF2-40B4-BE49-F238E27FC236}">
                <a16:creationId xmlns:a16="http://schemas.microsoft.com/office/drawing/2014/main" id="{3AD43300-0457-864F-A4F1-52221CFE8C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529CEA-5ECE-1028-C465-452F9A33049B}"/>
              </a:ext>
            </a:extLst>
          </p:cNvPr>
          <p:cNvSpPr>
            <a:spLocks noGrp="1"/>
          </p:cNvSpPr>
          <p:nvPr>
            <p:ph type="sldNum" sz="quarter" idx="12"/>
          </p:nvPr>
        </p:nvSpPr>
        <p:spPr/>
        <p:txBody>
          <a:bodyPr/>
          <a:lstStyle/>
          <a:p>
            <a:fld id="{889040C3-CBDF-6F4C-9237-BD5B677AAF99}" type="slidenum">
              <a:rPr lang="en-US" smtClean="0"/>
              <a:t>‹#›</a:t>
            </a:fld>
            <a:endParaRPr lang="en-US"/>
          </a:p>
        </p:txBody>
      </p:sp>
    </p:spTree>
    <p:extLst>
      <p:ext uri="{BB962C8B-B14F-4D97-AF65-F5344CB8AC3E}">
        <p14:creationId xmlns:p14="http://schemas.microsoft.com/office/powerpoint/2010/main" val="2118286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BB1AB-201E-DA52-8A25-791B10E89B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3C199D-DB2C-194C-4F70-8164E2B0B2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D4E3FE-DA0B-34C3-0CF3-EB0A16FB5B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D0A2AF-0460-C58C-9D99-BA9C267FBBDF}"/>
              </a:ext>
            </a:extLst>
          </p:cNvPr>
          <p:cNvSpPr>
            <a:spLocks noGrp="1"/>
          </p:cNvSpPr>
          <p:nvPr>
            <p:ph type="dt" sz="half" idx="10"/>
          </p:nvPr>
        </p:nvSpPr>
        <p:spPr/>
        <p:txBody>
          <a:bodyPr/>
          <a:lstStyle/>
          <a:p>
            <a:fld id="{B9E86F8E-5452-B24A-A2AD-8E1C2C875FFC}" type="datetime1">
              <a:rPr lang="en-US" smtClean="0"/>
              <a:t>9/11/24</a:t>
            </a:fld>
            <a:endParaRPr lang="en-US"/>
          </a:p>
        </p:txBody>
      </p:sp>
      <p:sp>
        <p:nvSpPr>
          <p:cNvPr id="6" name="Footer Placeholder 5">
            <a:extLst>
              <a:ext uri="{FF2B5EF4-FFF2-40B4-BE49-F238E27FC236}">
                <a16:creationId xmlns:a16="http://schemas.microsoft.com/office/drawing/2014/main" id="{8D999A43-CABE-62A8-71D9-190D06863E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13B64E-E9F4-20C6-86AA-50A9D9BCD650}"/>
              </a:ext>
            </a:extLst>
          </p:cNvPr>
          <p:cNvSpPr>
            <a:spLocks noGrp="1"/>
          </p:cNvSpPr>
          <p:nvPr>
            <p:ph type="sldNum" sz="quarter" idx="12"/>
          </p:nvPr>
        </p:nvSpPr>
        <p:spPr/>
        <p:txBody>
          <a:bodyPr/>
          <a:lstStyle/>
          <a:p>
            <a:fld id="{889040C3-CBDF-6F4C-9237-BD5B677AAF99}" type="slidenum">
              <a:rPr lang="en-US" smtClean="0"/>
              <a:t>‹#›</a:t>
            </a:fld>
            <a:endParaRPr lang="en-US"/>
          </a:p>
        </p:txBody>
      </p:sp>
    </p:spTree>
    <p:extLst>
      <p:ext uri="{BB962C8B-B14F-4D97-AF65-F5344CB8AC3E}">
        <p14:creationId xmlns:p14="http://schemas.microsoft.com/office/powerpoint/2010/main" val="321979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793B1E-D45D-3E95-153E-EE1B0AAC65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916E63-AE98-498A-123A-B41BC54DF0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BCA15F-3505-2520-C7A6-886E9FD4A5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7024679-FEC4-A74B-B3D2-1CF8DA28288C}" type="datetime1">
              <a:rPr lang="en-US" smtClean="0"/>
              <a:t>9/11/24</a:t>
            </a:fld>
            <a:endParaRPr lang="en-US"/>
          </a:p>
        </p:txBody>
      </p:sp>
      <p:sp>
        <p:nvSpPr>
          <p:cNvPr id="5" name="Footer Placeholder 4">
            <a:extLst>
              <a:ext uri="{FF2B5EF4-FFF2-40B4-BE49-F238E27FC236}">
                <a16:creationId xmlns:a16="http://schemas.microsoft.com/office/drawing/2014/main" id="{BC20AB17-F3FD-9760-87D5-D36DBF7CE0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F93E4C0-022E-73CA-8D54-1A4EE8108B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89040C3-CBDF-6F4C-9237-BD5B677AAF99}" type="slidenum">
              <a:rPr lang="en-US" smtClean="0"/>
              <a:t>‹#›</a:t>
            </a:fld>
            <a:endParaRPr lang="en-US"/>
          </a:p>
        </p:txBody>
      </p:sp>
    </p:spTree>
    <p:extLst>
      <p:ext uri="{BB962C8B-B14F-4D97-AF65-F5344CB8AC3E}">
        <p14:creationId xmlns:p14="http://schemas.microsoft.com/office/powerpoint/2010/main" val="2081242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5E97E54-5480-DAEC-97C7-3AE1EB3527E7}"/>
              </a:ext>
            </a:extLst>
          </p:cNvPr>
          <p:cNvSpPr>
            <a:spLocks noGrp="1"/>
          </p:cNvSpPr>
          <p:nvPr>
            <p:ph type="ctrTitle"/>
          </p:nvPr>
        </p:nvSpPr>
        <p:spPr>
          <a:xfrm>
            <a:off x="1314824" y="735106"/>
            <a:ext cx="10053763" cy="2928470"/>
          </a:xfrm>
        </p:spPr>
        <p:txBody>
          <a:bodyPr anchor="b">
            <a:normAutofit/>
          </a:bodyPr>
          <a:lstStyle/>
          <a:p>
            <a:pPr algn="l"/>
            <a:r>
              <a:rPr lang="en-US" sz="4800">
                <a:solidFill>
                  <a:srgbClr val="FFFFFF"/>
                </a:solidFill>
              </a:rPr>
              <a:t>A Visualization Tool to Help Technical Practitioners of Differential Privacy</a:t>
            </a:r>
          </a:p>
        </p:txBody>
      </p:sp>
      <p:sp>
        <p:nvSpPr>
          <p:cNvPr id="3" name="Subtitle 2">
            <a:extLst>
              <a:ext uri="{FF2B5EF4-FFF2-40B4-BE49-F238E27FC236}">
                <a16:creationId xmlns:a16="http://schemas.microsoft.com/office/drawing/2014/main" id="{AD2B53A0-13C7-0A25-2B2E-AA9AAAA006C3}"/>
              </a:ext>
            </a:extLst>
          </p:cNvPr>
          <p:cNvSpPr>
            <a:spLocks noGrp="1"/>
          </p:cNvSpPr>
          <p:nvPr>
            <p:ph type="subTitle" idx="1"/>
          </p:nvPr>
        </p:nvSpPr>
        <p:spPr>
          <a:xfrm>
            <a:off x="1350682" y="4870824"/>
            <a:ext cx="10005951" cy="1458258"/>
          </a:xfrm>
        </p:spPr>
        <p:txBody>
          <a:bodyPr anchor="ctr">
            <a:normAutofit/>
          </a:bodyPr>
          <a:lstStyle/>
          <a:p>
            <a:pPr algn="l"/>
            <a:r>
              <a:rPr lang="en-US" dirty="0"/>
              <a:t>Liudas Panavas, </a:t>
            </a:r>
            <a:r>
              <a:rPr lang="en-US" dirty="0" err="1"/>
              <a:t>Saeyoung</a:t>
            </a:r>
            <a:r>
              <a:rPr lang="en-US" dirty="0"/>
              <a:t> Rho, Hari </a:t>
            </a:r>
            <a:r>
              <a:rPr lang="en-US" dirty="0" err="1"/>
              <a:t>Bhimaraju</a:t>
            </a:r>
            <a:r>
              <a:rPr lang="en-US" dirty="0"/>
              <a:t>, </a:t>
            </a:r>
            <a:r>
              <a:rPr lang="en-US" dirty="0" err="1"/>
              <a:t>Wynee</a:t>
            </a:r>
            <a:r>
              <a:rPr lang="en-US" dirty="0"/>
              <a:t> Pintado, Rebecca N. Wright, Rachel Cummings</a:t>
            </a:r>
          </a:p>
        </p:txBody>
      </p:sp>
      <p:sp>
        <p:nvSpPr>
          <p:cNvPr id="4" name="Slide Number Placeholder 3">
            <a:extLst>
              <a:ext uri="{FF2B5EF4-FFF2-40B4-BE49-F238E27FC236}">
                <a16:creationId xmlns:a16="http://schemas.microsoft.com/office/drawing/2014/main" id="{098E078F-00D7-8A01-5632-7944436577EA}"/>
              </a:ext>
            </a:extLst>
          </p:cNvPr>
          <p:cNvSpPr>
            <a:spLocks noGrp="1"/>
          </p:cNvSpPr>
          <p:nvPr>
            <p:ph type="sldNum" sz="quarter" idx="12"/>
          </p:nvPr>
        </p:nvSpPr>
        <p:spPr/>
        <p:txBody>
          <a:bodyPr/>
          <a:lstStyle/>
          <a:p>
            <a:fld id="{889040C3-CBDF-6F4C-9237-BD5B677AAF99}" type="slidenum">
              <a:rPr lang="en-US" smtClean="0"/>
              <a:t>1</a:t>
            </a:fld>
            <a:endParaRPr lang="en-US"/>
          </a:p>
        </p:txBody>
      </p:sp>
    </p:spTree>
    <p:extLst>
      <p:ext uri="{BB962C8B-B14F-4D97-AF65-F5344CB8AC3E}">
        <p14:creationId xmlns:p14="http://schemas.microsoft.com/office/powerpoint/2010/main" val="411447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6E6B8-816C-EA43-DBD7-F788782696F6}"/>
              </a:ext>
            </a:extLst>
          </p:cNvPr>
          <p:cNvSpPr>
            <a:spLocks noGrp="1"/>
          </p:cNvSpPr>
          <p:nvPr>
            <p:ph type="title"/>
          </p:nvPr>
        </p:nvSpPr>
        <p:spPr/>
        <p:txBody>
          <a:bodyPr/>
          <a:lstStyle/>
          <a:p>
            <a:r>
              <a:rPr lang="en-US" dirty="0"/>
              <a:t>Implementation decisions</a:t>
            </a:r>
          </a:p>
        </p:txBody>
      </p:sp>
      <p:pic>
        <p:nvPicPr>
          <p:cNvPr id="6" name="Picture 5">
            <a:extLst>
              <a:ext uri="{FF2B5EF4-FFF2-40B4-BE49-F238E27FC236}">
                <a16:creationId xmlns:a16="http://schemas.microsoft.com/office/drawing/2014/main" id="{09BDAA24-7313-36B5-A337-407ACF6AE7A0}"/>
              </a:ext>
            </a:extLst>
          </p:cNvPr>
          <p:cNvPicPr>
            <a:picLocks noChangeAspect="1"/>
          </p:cNvPicPr>
          <p:nvPr/>
        </p:nvPicPr>
        <p:blipFill>
          <a:blip r:embed="rId3"/>
          <a:srcRect l="34771" t="36037" r="33240" b="33511"/>
          <a:stretch/>
        </p:blipFill>
        <p:spPr>
          <a:xfrm>
            <a:off x="4841630" y="3341077"/>
            <a:ext cx="2356339" cy="1500554"/>
          </a:xfrm>
          <a:prstGeom prst="rect">
            <a:avLst/>
          </a:prstGeom>
        </p:spPr>
      </p:pic>
      <p:sp>
        <p:nvSpPr>
          <p:cNvPr id="3" name="Slide Number Placeholder 2">
            <a:extLst>
              <a:ext uri="{FF2B5EF4-FFF2-40B4-BE49-F238E27FC236}">
                <a16:creationId xmlns:a16="http://schemas.microsoft.com/office/drawing/2014/main" id="{86646DE9-92A0-79C3-9B44-0BA637A095A1}"/>
              </a:ext>
            </a:extLst>
          </p:cNvPr>
          <p:cNvSpPr>
            <a:spLocks noGrp="1"/>
          </p:cNvSpPr>
          <p:nvPr>
            <p:ph type="sldNum" sz="quarter" idx="12"/>
          </p:nvPr>
        </p:nvSpPr>
        <p:spPr/>
        <p:txBody>
          <a:bodyPr/>
          <a:lstStyle/>
          <a:p>
            <a:fld id="{889040C3-CBDF-6F4C-9237-BD5B677AAF99}" type="slidenum">
              <a:rPr lang="en-US" smtClean="0"/>
              <a:t>10</a:t>
            </a:fld>
            <a:endParaRPr lang="en-US"/>
          </a:p>
        </p:txBody>
      </p:sp>
      <p:sp>
        <p:nvSpPr>
          <p:cNvPr id="4" name="Rectangle 3">
            <a:extLst>
              <a:ext uri="{FF2B5EF4-FFF2-40B4-BE49-F238E27FC236}">
                <a16:creationId xmlns:a16="http://schemas.microsoft.com/office/drawing/2014/main" id="{D9394033-000E-6708-4606-F21CFAF1E489}"/>
              </a:ext>
            </a:extLst>
          </p:cNvPr>
          <p:cNvSpPr/>
          <p:nvPr/>
        </p:nvSpPr>
        <p:spPr>
          <a:xfrm>
            <a:off x="2280478" y="1565275"/>
            <a:ext cx="7366000" cy="49276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8657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6E6B8-816C-EA43-DBD7-F788782696F6}"/>
              </a:ext>
            </a:extLst>
          </p:cNvPr>
          <p:cNvSpPr>
            <a:spLocks noGrp="1"/>
          </p:cNvSpPr>
          <p:nvPr>
            <p:ph type="title"/>
          </p:nvPr>
        </p:nvSpPr>
        <p:spPr/>
        <p:txBody>
          <a:bodyPr/>
          <a:lstStyle/>
          <a:p>
            <a:r>
              <a:rPr lang="en-US" dirty="0"/>
              <a:t>Implementation decisions</a:t>
            </a:r>
          </a:p>
        </p:txBody>
      </p:sp>
      <p:pic>
        <p:nvPicPr>
          <p:cNvPr id="6" name="Picture 5">
            <a:extLst>
              <a:ext uri="{FF2B5EF4-FFF2-40B4-BE49-F238E27FC236}">
                <a16:creationId xmlns:a16="http://schemas.microsoft.com/office/drawing/2014/main" id="{09BDAA24-7313-36B5-A337-407ACF6AE7A0}"/>
              </a:ext>
            </a:extLst>
          </p:cNvPr>
          <p:cNvPicPr>
            <a:picLocks noChangeAspect="1"/>
          </p:cNvPicPr>
          <p:nvPr/>
        </p:nvPicPr>
        <p:blipFill>
          <a:blip r:embed="rId3"/>
          <a:stretch>
            <a:fillRect/>
          </a:stretch>
        </p:blipFill>
        <p:spPr>
          <a:xfrm>
            <a:off x="2280478" y="1565275"/>
            <a:ext cx="7366000" cy="4927600"/>
          </a:xfrm>
          <a:prstGeom prst="rect">
            <a:avLst/>
          </a:prstGeom>
        </p:spPr>
      </p:pic>
      <p:sp>
        <p:nvSpPr>
          <p:cNvPr id="3" name="Slide Number Placeholder 2">
            <a:extLst>
              <a:ext uri="{FF2B5EF4-FFF2-40B4-BE49-F238E27FC236}">
                <a16:creationId xmlns:a16="http://schemas.microsoft.com/office/drawing/2014/main" id="{DE3906F4-DDA8-1113-0564-27C8F449674D}"/>
              </a:ext>
            </a:extLst>
          </p:cNvPr>
          <p:cNvSpPr>
            <a:spLocks noGrp="1"/>
          </p:cNvSpPr>
          <p:nvPr>
            <p:ph type="sldNum" sz="quarter" idx="12"/>
          </p:nvPr>
        </p:nvSpPr>
        <p:spPr/>
        <p:txBody>
          <a:bodyPr/>
          <a:lstStyle/>
          <a:p>
            <a:fld id="{889040C3-CBDF-6F4C-9237-BD5B677AAF99}" type="slidenum">
              <a:rPr lang="en-US" smtClean="0"/>
              <a:t>11</a:t>
            </a:fld>
            <a:endParaRPr lang="en-US"/>
          </a:p>
        </p:txBody>
      </p:sp>
      <p:sp>
        <p:nvSpPr>
          <p:cNvPr id="4" name="Rectangle 3">
            <a:extLst>
              <a:ext uri="{FF2B5EF4-FFF2-40B4-BE49-F238E27FC236}">
                <a16:creationId xmlns:a16="http://schemas.microsoft.com/office/drawing/2014/main" id="{AEAC4C8B-1447-1989-1E2C-CF4B653AE46D}"/>
              </a:ext>
            </a:extLst>
          </p:cNvPr>
          <p:cNvSpPr/>
          <p:nvPr/>
        </p:nvSpPr>
        <p:spPr>
          <a:xfrm>
            <a:off x="2280478" y="1565275"/>
            <a:ext cx="7366000" cy="49276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113202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225C6-4171-DEA9-629F-474986AB9D6F}"/>
              </a:ext>
            </a:extLst>
          </p:cNvPr>
          <p:cNvSpPr>
            <a:spLocks noGrp="1"/>
          </p:cNvSpPr>
          <p:nvPr>
            <p:ph type="title"/>
          </p:nvPr>
        </p:nvSpPr>
        <p:spPr/>
        <p:txBody>
          <a:bodyPr/>
          <a:lstStyle/>
          <a:p>
            <a:r>
              <a:rPr lang="en-US" dirty="0"/>
              <a:t>Methodology</a:t>
            </a:r>
          </a:p>
        </p:txBody>
      </p:sp>
      <p:pic>
        <p:nvPicPr>
          <p:cNvPr id="6" name="Picture 5">
            <a:extLst>
              <a:ext uri="{FF2B5EF4-FFF2-40B4-BE49-F238E27FC236}">
                <a16:creationId xmlns:a16="http://schemas.microsoft.com/office/drawing/2014/main" id="{8F355AE6-00F7-2338-D757-CB55E628AD8D}"/>
              </a:ext>
            </a:extLst>
          </p:cNvPr>
          <p:cNvPicPr>
            <a:picLocks noChangeAspect="1"/>
          </p:cNvPicPr>
          <p:nvPr/>
        </p:nvPicPr>
        <p:blipFill>
          <a:blip r:embed="rId3"/>
          <a:srcRect b="14746"/>
          <a:stretch/>
        </p:blipFill>
        <p:spPr>
          <a:xfrm>
            <a:off x="6230419" y="1931505"/>
            <a:ext cx="1992636" cy="1698815"/>
          </a:xfrm>
          <a:prstGeom prst="rect">
            <a:avLst/>
          </a:prstGeom>
        </p:spPr>
      </p:pic>
      <p:grpSp>
        <p:nvGrpSpPr>
          <p:cNvPr id="13" name="Group 12">
            <a:extLst>
              <a:ext uri="{FF2B5EF4-FFF2-40B4-BE49-F238E27FC236}">
                <a16:creationId xmlns:a16="http://schemas.microsoft.com/office/drawing/2014/main" id="{1C981F35-D1C5-993C-6062-A79B5D7B4C92}"/>
              </a:ext>
            </a:extLst>
          </p:cNvPr>
          <p:cNvGrpSpPr/>
          <p:nvPr/>
        </p:nvGrpSpPr>
        <p:grpSpPr>
          <a:xfrm>
            <a:off x="9241056" y="1845511"/>
            <a:ext cx="2231463" cy="1825177"/>
            <a:chOff x="7160040" y="808935"/>
            <a:chExt cx="4445000" cy="3869082"/>
          </a:xfrm>
        </p:grpSpPr>
        <p:pic>
          <p:nvPicPr>
            <p:cNvPr id="7" name="Picture 6">
              <a:extLst>
                <a:ext uri="{FF2B5EF4-FFF2-40B4-BE49-F238E27FC236}">
                  <a16:creationId xmlns:a16="http://schemas.microsoft.com/office/drawing/2014/main" id="{317FFCBE-A546-CBDB-1BE8-2CAB7A0C23CC}"/>
                </a:ext>
              </a:extLst>
            </p:cNvPr>
            <p:cNvPicPr>
              <a:picLocks noChangeAspect="1"/>
            </p:cNvPicPr>
            <p:nvPr/>
          </p:nvPicPr>
          <p:blipFill>
            <a:blip r:embed="rId4"/>
            <a:srcRect b="12957"/>
            <a:stretch/>
          </p:blipFill>
          <p:spPr>
            <a:xfrm>
              <a:off x="7160040" y="808935"/>
              <a:ext cx="4445000" cy="3869082"/>
            </a:xfrm>
            <a:prstGeom prst="rect">
              <a:avLst/>
            </a:prstGeom>
          </p:spPr>
        </p:pic>
        <p:sp>
          <p:nvSpPr>
            <p:cNvPr id="10" name="Rectangle 9">
              <a:extLst>
                <a:ext uri="{FF2B5EF4-FFF2-40B4-BE49-F238E27FC236}">
                  <a16:creationId xmlns:a16="http://schemas.microsoft.com/office/drawing/2014/main" id="{6B538F66-076D-E48F-ED4F-C8F41AA5DD93}"/>
                </a:ext>
              </a:extLst>
            </p:cNvPr>
            <p:cNvSpPr/>
            <p:nvPr/>
          </p:nvSpPr>
          <p:spPr>
            <a:xfrm>
              <a:off x="8494643" y="1790824"/>
              <a:ext cx="1749287" cy="18005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BC722CE-A850-4906-FCFD-3B05DA24C003}"/>
                </a:ext>
              </a:extLst>
            </p:cNvPr>
            <p:cNvPicPr>
              <a:picLocks noChangeAspect="1"/>
            </p:cNvPicPr>
            <p:nvPr/>
          </p:nvPicPr>
          <p:blipFill>
            <a:blip r:embed="rId3"/>
            <a:srcRect b="14746"/>
            <a:stretch/>
          </p:blipFill>
          <p:spPr>
            <a:xfrm>
              <a:off x="8256104" y="1790825"/>
              <a:ext cx="2325837" cy="1982884"/>
            </a:xfrm>
            <a:prstGeom prst="rect">
              <a:avLst/>
            </a:prstGeom>
          </p:spPr>
        </p:pic>
      </p:grpSp>
      <p:pic>
        <p:nvPicPr>
          <p:cNvPr id="14" name="Picture 13">
            <a:extLst>
              <a:ext uri="{FF2B5EF4-FFF2-40B4-BE49-F238E27FC236}">
                <a16:creationId xmlns:a16="http://schemas.microsoft.com/office/drawing/2014/main" id="{A53B6F2C-8179-4922-07BC-0893007DA224}"/>
              </a:ext>
            </a:extLst>
          </p:cNvPr>
          <p:cNvPicPr>
            <a:picLocks noChangeAspect="1"/>
          </p:cNvPicPr>
          <p:nvPr/>
        </p:nvPicPr>
        <p:blipFill>
          <a:blip r:embed="rId5"/>
          <a:srcRect b="14601"/>
          <a:stretch/>
        </p:blipFill>
        <p:spPr>
          <a:xfrm>
            <a:off x="3225546" y="2004987"/>
            <a:ext cx="1838087" cy="1569702"/>
          </a:xfrm>
          <a:prstGeom prst="rect">
            <a:avLst/>
          </a:prstGeom>
        </p:spPr>
      </p:pic>
      <p:sp>
        <p:nvSpPr>
          <p:cNvPr id="15" name="Content Placeholder 2">
            <a:extLst>
              <a:ext uri="{FF2B5EF4-FFF2-40B4-BE49-F238E27FC236}">
                <a16:creationId xmlns:a16="http://schemas.microsoft.com/office/drawing/2014/main" id="{8946354B-EE85-CF18-0211-6559AF11980E}"/>
              </a:ext>
            </a:extLst>
          </p:cNvPr>
          <p:cNvSpPr>
            <a:spLocks noGrp="1"/>
          </p:cNvSpPr>
          <p:nvPr>
            <p:ph idx="1"/>
          </p:nvPr>
        </p:nvSpPr>
        <p:spPr>
          <a:xfrm>
            <a:off x="6037623" y="4272221"/>
            <a:ext cx="2771744" cy="876188"/>
          </a:xfrm>
        </p:spPr>
        <p:txBody>
          <a:bodyPr>
            <a:normAutofit/>
          </a:bodyPr>
          <a:lstStyle/>
          <a:p>
            <a:pPr marL="0" indent="0" algn="ctr">
              <a:buNone/>
            </a:pPr>
            <a:r>
              <a:rPr lang="en-US" sz="2000" dirty="0"/>
              <a:t>Refine prototype based on user experiences</a:t>
            </a:r>
          </a:p>
        </p:txBody>
      </p:sp>
      <p:sp>
        <p:nvSpPr>
          <p:cNvPr id="16" name="Content Placeholder 2">
            <a:extLst>
              <a:ext uri="{FF2B5EF4-FFF2-40B4-BE49-F238E27FC236}">
                <a16:creationId xmlns:a16="http://schemas.microsoft.com/office/drawing/2014/main" id="{066A8CD9-5F6A-75F7-2B0D-B55EB1146C5C}"/>
              </a:ext>
            </a:extLst>
          </p:cNvPr>
          <p:cNvSpPr txBox="1">
            <a:spLocks/>
          </p:cNvSpPr>
          <p:nvPr/>
        </p:nvSpPr>
        <p:spPr>
          <a:xfrm>
            <a:off x="2743751" y="4297405"/>
            <a:ext cx="2771744" cy="8761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t>Interviews with technical managers</a:t>
            </a:r>
          </a:p>
        </p:txBody>
      </p:sp>
      <p:sp>
        <p:nvSpPr>
          <p:cNvPr id="17" name="Content Placeholder 2">
            <a:extLst>
              <a:ext uri="{FF2B5EF4-FFF2-40B4-BE49-F238E27FC236}">
                <a16:creationId xmlns:a16="http://schemas.microsoft.com/office/drawing/2014/main" id="{7C348DE5-A772-E008-634D-5B398D69A942}"/>
              </a:ext>
            </a:extLst>
          </p:cNvPr>
          <p:cNvSpPr txBox="1">
            <a:spLocks/>
          </p:cNvSpPr>
          <p:nvPr/>
        </p:nvSpPr>
        <p:spPr>
          <a:xfrm>
            <a:off x="8751370" y="4297405"/>
            <a:ext cx="3197528" cy="8761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t>User studies of system </a:t>
            </a:r>
          </a:p>
        </p:txBody>
      </p:sp>
      <p:sp>
        <p:nvSpPr>
          <p:cNvPr id="19" name="Right Arrow 18">
            <a:extLst>
              <a:ext uri="{FF2B5EF4-FFF2-40B4-BE49-F238E27FC236}">
                <a16:creationId xmlns:a16="http://schemas.microsoft.com/office/drawing/2014/main" id="{E9FB85EF-E93D-83EC-DABE-A83FB0CC86B6}"/>
              </a:ext>
            </a:extLst>
          </p:cNvPr>
          <p:cNvSpPr/>
          <p:nvPr/>
        </p:nvSpPr>
        <p:spPr>
          <a:xfrm>
            <a:off x="5644942" y="2753218"/>
            <a:ext cx="451058" cy="383233"/>
          </a:xfrm>
          <a:prstGeom prst="rightArrow">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a:extLst>
              <a:ext uri="{FF2B5EF4-FFF2-40B4-BE49-F238E27FC236}">
                <a16:creationId xmlns:a16="http://schemas.microsoft.com/office/drawing/2014/main" id="{52919727-D102-8A5D-58B1-CC1095CB5389}"/>
              </a:ext>
            </a:extLst>
          </p:cNvPr>
          <p:cNvSpPr/>
          <p:nvPr/>
        </p:nvSpPr>
        <p:spPr>
          <a:xfrm>
            <a:off x="8583838" y="2789838"/>
            <a:ext cx="451058" cy="383233"/>
          </a:xfrm>
          <a:prstGeom prst="rightArrow">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85183B3E-E293-035E-8ECE-A9279F922F7F}"/>
              </a:ext>
            </a:extLst>
          </p:cNvPr>
          <p:cNvGrpSpPr/>
          <p:nvPr/>
        </p:nvGrpSpPr>
        <p:grpSpPr>
          <a:xfrm>
            <a:off x="406462" y="2132046"/>
            <a:ext cx="1992636" cy="1698815"/>
            <a:chOff x="406462" y="2132046"/>
            <a:chExt cx="1992636" cy="1698815"/>
          </a:xfrm>
        </p:grpSpPr>
        <p:pic>
          <p:nvPicPr>
            <p:cNvPr id="4" name="Picture 3">
              <a:extLst>
                <a:ext uri="{FF2B5EF4-FFF2-40B4-BE49-F238E27FC236}">
                  <a16:creationId xmlns:a16="http://schemas.microsoft.com/office/drawing/2014/main" id="{5D52BE66-E0D6-67C0-B934-B24191F58DCD}"/>
                </a:ext>
              </a:extLst>
            </p:cNvPr>
            <p:cNvPicPr>
              <a:picLocks noChangeAspect="1"/>
            </p:cNvPicPr>
            <p:nvPr/>
          </p:nvPicPr>
          <p:blipFill>
            <a:blip r:embed="rId3"/>
            <a:srcRect b="14746"/>
            <a:stretch/>
          </p:blipFill>
          <p:spPr>
            <a:xfrm>
              <a:off x="406462" y="2132046"/>
              <a:ext cx="1992636" cy="1698815"/>
            </a:xfrm>
            <a:prstGeom prst="rect">
              <a:avLst/>
            </a:prstGeom>
          </p:spPr>
        </p:pic>
        <p:sp>
          <p:nvSpPr>
            <p:cNvPr id="5" name="Rectangle 4">
              <a:extLst>
                <a:ext uri="{FF2B5EF4-FFF2-40B4-BE49-F238E27FC236}">
                  <a16:creationId xmlns:a16="http://schemas.microsoft.com/office/drawing/2014/main" id="{7FA39F72-4B05-3833-3D66-B705FBA459A6}"/>
                </a:ext>
              </a:extLst>
            </p:cNvPr>
            <p:cNvSpPr/>
            <p:nvPr/>
          </p:nvSpPr>
          <p:spPr>
            <a:xfrm>
              <a:off x="1348087" y="2473569"/>
              <a:ext cx="790231" cy="7705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Content Placeholder 2">
            <a:extLst>
              <a:ext uri="{FF2B5EF4-FFF2-40B4-BE49-F238E27FC236}">
                <a16:creationId xmlns:a16="http://schemas.microsoft.com/office/drawing/2014/main" id="{AFD50AB3-8351-64F9-9B10-2E90EA1D7E54}"/>
              </a:ext>
            </a:extLst>
          </p:cNvPr>
          <p:cNvSpPr txBox="1">
            <a:spLocks/>
          </p:cNvSpPr>
          <p:nvPr/>
        </p:nvSpPr>
        <p:spPr>
          <a:xfrm>
            <a:off x="110857" y="4297405"/>
            <a:ext cx="2771744" cy="8761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t>Design visualization prototype</a:t>
            </a:r>
          </a:p>
        </p:txBody>
      </p:sp>
      <p:sp>
        <p:nvSpPr>
          <p:cNvPr id="12" name="Right Arrow 11">
            <a:extLst>
              <a:ext uri="{FF2B5EF4-FFF2-40B4-BE49-F238E27FC236}">
                <a16:creationId xmlns:a16="http://schemas.microsoft.com/office/drawing/2014/main" id="{4A0DC1AF-B7D2-A064-AD80-FB799FC5D012}"/>
              </a:ext>
            </a:extLst>
          </p:cNvPr>
          <p:cNvSpPr/>
          <p:nvPr/>
        </p:nvSpPr>
        <p:spPr>
          <a:xfrm>
            <a:off x="2665021" y="2841283"/>
            <a:ext cx="451058" cy="383233"/>
          </a:xfrm>
          <a:prstGeom prst="rightArrow">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17">
            <a:extLst>
              <a:ext uri="{FF2B5EF4-FFF2-40B4-BE49-F238E27FC236}">
                <a16:creationId xmlns:a16="http://schemas.microsoft.com/office/drawing/2014/main" id="{E04F94C1-BB3D-2F8F-4A34-DD033B43C4C0}"/>
              </a:ext>
            </a:extLst>
          </p:cNvPr>
          <p:cNvSpPr>
            <a:spLocks noGrp="1"/>
          </p:cNvSpPr>
          <p:nvPr>
            <p:ph type="sldNum" sz="quarter" idx="12"/>
          </p:nvPr>
        </p:nvSpPr>
        <p:spPr/>
        <p:txBody>
          <a:bodyPr/>
          <a:lstStyle/>
          <a:p>
            <a:fld id="{889040C3-CBDF-6F4C-9237-BD5B677AAF99}" type="slidenum">
              <a:rPr lang="en-US" smtClean="0"/>
              <a:t>12</a:t>
            </a:fld>
            <a:endParaRPr lang="en-US"/>
          </a:p>
        </p:txBody>
      </p:sp>
      <p:cxnSp>
        <p:nvCxnSpPr>
          <p:cNvPr id="23" name="Straight Connector 22">
            <a:extLst>
              <a:ext uri="{FF2B5EF4-FFF2-40B4-BE49-F238E27FC236}">
                <a16:creationId xmlns:a16="http://schemas.microsoft.com/office/drawing/2014/main" id="{A0ED713E-DE5D-8033-DD37-5039C95EF4F6}"/>
              </a:ext>
            </a:extLst>
          </p:cNvPr>
          <p:cNvCxnSpPr/>
          <p:nvPr/>
        </p:nvCxnSpPr>
        <p:spPr>
          <a:xfrm>
            <a:off x="110857" y="5470902"/>
            <a:ext cx="0" cy="433952"/>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DA97A36-03E8-693E-457B-B0798C41614C}"/>
              </a:ext>
            </a:extLst>
          </p:cNvPr>
          <p:cNvCxnSpPr/>
          <p:nvPr/>
        </p:nvCxnSpPr>
        <p:spPr>
          <a:xfrm>
            <a:off x="2649309" y="5470902"/>
            <a:ext cx="0" cy="433952"/>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07CB4C5-461A-4559-8D34-FC83EB8D50A1}"/>
              </a:ext>
            </a:extLst>
          </p:cNvPr>
          <p:cNvCxnSpPr/>
          <p:nvPr/>
        </p:nvCxnSpPr>
        <p:spPr>
          <a:xfrm>
            <a:off x="2848120" y="5470902"/>
            <a:ext cx="0" cy="433952"/>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13A73A89-4377-1D13-78B4-64EBEAFFBB66}"/>
              </a:ext>
            </a:extLst>
          </p:cNvPr>
          <p:cNvCxnSpPr/>
          <p:nvPr/>
        </p:nvCxnSpPr>
        <p:spPr>
          <a:xfrm>
            <a:off x="5476446" y="5470902"/>
            <a:ext cx="0" cy="433952"/>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1AEF6572-261A-D776-630B-3ABD6DE03E74}"/>
              </a:ext>
            </a:extLst>
          </p:cNvPr>
          <p:cNvCxnSpPr/>
          <p:nvPr/>
        </p:nvCxnSpPr>
        <p:spPr>
          <a:xfrm>
            <a:off x="5644942" y="5470902"/>
            <a:ext cx="0" cy="433952"/>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07DD52E6-6671-3023-9CC7-0CABE46501F3}"/>
              </a:ext>
            </a:extLst>
          </p:cNvPr>
          <p:cNvCxnSpPr>
            <a:cxnSpLocks/>
          </p:cNvCxnSpPr>
          <p:nvPr/>
        </p:nvCxnSpPr>
        <p:spPr>
          <a:xfrm flipH="1">
            <a:off x="110857" y="5685295"/>
            <a:ext cx="253845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28CF6BA7-3C14-88D2-49D0-281A73A56DF3}"/>
              </a:ext>
            </a:extLst>
          </p:cNvPr>
          <p:cNvCxnSpPr>
            <a:cxnSpLocks/>
          </p:cNvCxnSpPr>
          <p:nvPr/>
        </p:nvCxnSpPr>
        <p:spPr>
          <a:xfrm flipH="1">
            <a:off x="2848120" y="5685295"/>
            <a:ext cx="262832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5420EDC2-C402-B876-093D-E74E61384534}"/>
              </a:ext>
            </a:extLst>
          </p:cNvPr>
          <p:cNvCxnSpPr>
            <a:cxnSpLocks/>
          </p:cNvCxnSpPr>
          <p:nvPr/>
        </p:nvCxnSpPr>
        <p:spPr>
          <a:xfrm>
            <a:off x="5644942" y="5664057"/>
            <a:ext cx="6140658" cy="0"/>
          </a:xfrm>
          <a:prstGeom prst="line">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8" name="TextBox 37">
            <a:extLst>
              <a:ext uri="{FF2B5EF4-FFF2-40B4-BE49-F238E27FC236}">
                <a16:creationId xmlns:a16="http://schemas.microsoft.com/office/drawing/2014/main" id="{0AAA511F-F742-B369-904A-A27183E4C56C}"/>
              </a:ext>
            </a:extLst>
          </p:cNvPr>
          <p:cNvSpPr txBox="1"/>
          <p:nvPr/>
        </p:nvSpPr>
        <p:spPr>
          <a:xfrm>
            <a:off x="406462" y="6028267"/>
            <a:ext cx="1881156" cy="369332"/>
          </a:xfrm>
          <a:prstGeom prst="rect">
            <a:avLst/>
          </a:prstGeom>
          <a:noFill/>
        </p:spPr>
        <p:txBody>
          <a:bodyPr wrap="none" rtlCol="0">
            <a:spAutoFit/>
          </a:bodyPr>
          <a:lstStyle/>
          <a:p>
            <a:r>
              <a:rPr lang="en-US" dirty="0"/>
              <a:t>What we’ve done</a:t>
            </a:r>
          </a:p>
        </p:txBody>
      </p:sp>
      <p:sp>
        <p:nvSpPr>
          <p:cNvPr id="39" name="TextBox 38">
            <a:extLst>
              <a:ext uri="{FF2B5EF4-FFF2-40B4-BE49-F238E27FC236}">
                <a16:creationId xmlns:a16="http://schemas.microsoft.com/office/drawing/2014/main" id="{4479030B-A991-6FDC-DBED-F0541780E875}"/>
              </a:ext>
            </a:extLst>
          </p:cNvPr>
          <p:cNvSpPr txBox="1"/>
          <p:nvPr/>
        </p:nvSpPr>
        <p:spPr>
          <a:xfrm>
            <a:off x="3137730" y="6012332"/>
            <a:ext cx="1897892" cy="369332"/>
          </a:xfrm>
          <a:prstGeom prst="rect">
            <a:avLst/>
          </a:prstGeom>
          <a:noFill/>
        </p:spPr>
        <p:txBody>
          <a:bodyPr wrap="none" rtlCol="0">
            <a:spAutoFit/>
          </a:bodyPr>
          <a:lstStyle/>
          <a:p>
            <a:r>
              <a:rPr lang="en-US" dirty="0"/>
              <a:t>What we’re doing</a:t>
            </a:r>
          </a:p>
        </p:txBody>
      </p:sp>
      <p:sp>
        <p:nvSpPr>
          <p:cNvPr id="40" name="TextBox 39">
            <a:extLst>
              <a:ext uri="{FF2B5EF4-FFF2-40B4-BE49-F238E27FC236}">
                <a16:creationId xmlns:a16="http://schemas.microsoft.com/office/drawing/2014/main" id="{BE9EA656-5217-D85B-16F3-3487BF97EDD7}"/>
              </a:ext>
            </a:extLst>
          </p:cNvPr>
          <p:cNvSpPr txBox="1"/>
          <p:nvPr/>
        </p:nvSpPr>
        <p:spPr>
          <a:xfrm>
            <a:off x="5644942" y="6062893"/>
            <a:ext cx="1849930" cy="369332"/>
          </a:xfrm>
          <a:prstGeom prst="rect">
            <a:avLst/>
          </a:prstGeom>
          <a:noFill/>
        </p:spPr>
        <p:txBody>
          <a:bodyPr wrap="none" rtlCol="0">
            <a:spAutoFit/>
          </a:bodyPr>
          <a:lstStyle/>
          <a:p>
            <a:r>
              <a:rPr lang="en-US" dirty="0"/>
              <a:t>What is left to do</a:t>
            </a:r>
          </a:p>
        </p:txBody>
      </p:sp>
    </p:spTree>
    <p:extLst>
      <p:ext uri="{BB962C8B-B14F-4D97-AF65-F5344CB8AC3E}">
        <p14:creationId xmlns:p14="http://schemas.microsoft.com/office/powerpoint/2010/main" val="66753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6" grpId="0"/>
      <p:bldP spid="17" grpId="0"/>
      <p:bldP spid="19" grpId="0" animBg="1"/>
      <p:bldP spid="20" grpId="0" animBg="1"/>
      <p:bldP spid="11" grpId="0"/>
      <p:bldP spid="12" grpId="0" animBg="1"/>
      <p:bldP spid="38" grpId="0"/>
      <p:bldP spid="39" grpId="0"/>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C6B98-C28D-8903-9B6D-B39EC43549CA}"/>
              </a:ext>
            </a:extLst>
          </p:cNvPr>
          <p:cNvSpPr>
            <a:spLocks noGrp="1"/>
          </p:cNvSpPr>
          <p:nvPr>
            <p:ph type="title"/>
          </p:nvPr>
        </p:nvSpPr>
        <p:spPr/>
        <p:txBody>
          <a:bodyPr/>
          <a:lstStyle/>
          <a:p>
            <a:r>
              <a:rPr lang="en-US" dirty="0"/>
              <a:t>Interview research questions</a:t>
            </a:r>
          </a:p>
        </p:txBody>
      </p:sp>
      <p:sp>
        <p:nvSpPr>
          <p:cNvPr id="4" name="Rounded Rectangle 3">
            <a:extLst>
              <a:ext uri="{FF2B5EF4-FFF2-40B4-BE49-F238E27FC236}">
                <a16:creationId xmlns:a16="http://schemas.microsoft.com/office/drawing/2014/main" id="{8C310CB6-9324-1A1C-31FF-AE7786F8E303}"/>
              </a:ext>
            </a:extLst>
          </p:cNvPr>
          <p:cNvSpPr/>
          <p:nvPr/>
        </p:nvSpPr>
        <p:spPr>
          <a:xfrm>
            <a:off x="639418" y="2123599"/>
            <a:ext cx="10515600" cy="1305401"/>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lvl="2"/>
            <a:r>
              <a:rPr lang="en-US" sz="2400" b="0" i="0" dirty="0"/>
              <a:t>For technical individuals newly introduced to differential privacy, which concepts are most challenging to grasp, and what factors contribute to these challenges?</a:t>
            </a:r>
            <a:endParaRPr lang="en-US" sz="2400" dirty="0"/>
          </a:p>
        </p:txBody>
      </p:sp>
      <p:sp>
        <p:nvSpPr>
          <p:cNvPr id="6" name="Rounded Rectangle 5">
            <a:extLst>
              <a:ext uri="{FF2B5EF4-FFF2-40B4-BE49-F238E27FC236}">
                <a16:creationId xmlns:a16="http://schemas.microsoft.com/office/drawing/2014/main" id="{4D081B50-9FB2-2B19-974D-8C2F63E79A70}"/>
              </a:ext>
            </a:extLst>
          </p:cNvPr>
          <p:cNvSpPr/>
          <p:nvPr/>
        </p:nvSpPr>
        <p:spPr>
          <a:xfrm>
            <a:off x="639418" y="4404039"/>
            <a:ext cx="10515600" cy="1305401"/>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lvl="2"/>
            <a:r>
              <a:rPr lang="en-US" sz="2400" b="0" i="0" dirty="0"/>
              <a:t>Which visualization strategies would improve new technical users' comprehension and implementation of differential privacy?</a:t>
            </a:r>
            <a:endParaRPr lang="en-US" sz="2400" dirty="0"/>
          </a:p>
        </p:txBody>
      </p:sp>
      <p:sp>
        <p:nvSpPr>
          <p:cNvPr id="23" name="TextBox 22">
            <a:extLst>
              <a:ext uri="{FF2B5EF4-FFF2-40B4-BE49-F238E27FC236}">
                <a16:creationId xmlns:a16="http://schemas.microsoft.com/office/drawing/2014/main" id="{DBE80F0B-45AE-FA02-97F8-EC2A3240B266}"/>
              </a:ext>
            </a:extLst>
          </p:cNvPr>
          <p:cNvSpPr txBox="1"/>
          <p:nvPr/>
        </p:nvSpPr>
        <p:spPr>
          <a:xfrm>
            <a:off x="639418" y="2514689"/>
            <a:ext cx="1192695" cy="461665"/>
          </a:xfrm>
          <a:prstGeom prst="rect">
            <a:avLst/>
          </a:prstGeom>
          <a:noFill/>
        </p:spPr>
        <p:txBody>
          <a:bodyPr wrap="square" rtlCol="0">
            <a:spAutoFit/>
          </a:bodyPr>
          <a:lstStyle/>
          <a:p>
            <a:r>
              <a:rPr lang="en-US" sz="2400" dirty="0"/>
              <a:t>RQ1</a:t>
            </a:r>
          </a:p>
        </p:txBody>
      </p:sp>
      <p:sp>
        <p:nvSpPr>
          <p:cNvPr id="24" name="TextBox 23">
            <a:extLst>
              <a:ext uri="{FF2B5EF4-FFF2-40B4-BE49-F238E27FC236}">
                <a16:creationId xmlns:a16="http://schemas.microsoft.com/office/drawing/2014/main" id="{78C8F03C-D6BA-8BE1-BF5A-652570141CD8}"/>
              </a:ext>
            </a:extLst>
          </p:cNvPr>
          <p:cNvSpPr txBox="1"/>
          <p:nvPr/>
        </p:nvSpPr>
        <p:spPr>
          <a:xfrm>
            <a:off x="639418" y="4825906"/>
            <a:ext cx="1192695" cy="461665"/>
          </a:xfrm>
          <a:prstGeom prst="rect">
            <a:avLst/>
          </a:prstGeom>
          <a:noFill/>
        </p:spPr>
        <p:txBody>
          <a:bodyPr wrap="square" rtlCol="0">
            <a:spAutoFit/>
          </a:bodyPr>
          <a:lstStyle/>
          <a:p>
            <a:r>
              <a:rPr lang="en-US" sz="2400" dirty="0"/>
              <a:t>RQ2</a:t>
            </a:r>
          </a:p>
        </p:txBody>
      </p:sp>
      <p:sp>
        <p:nvSpPr>
          <p:cNvPr id="3" name="Slide Number Placeholder 2">
            <a:extLst>
              <a:ext uri="{FF2B5EF4-FFF2-40B4-BE49-F238E27FC236}">
                <a16:creationId xmlns:a16="http://schemas.microsoft.com/office/drawing/2014/main" id="{FFA974F2-9324-1E3E-98DF-26E0772133BD}"/>
              </a:ext>
            </a:extLst>
          </p:cNvPr>
          <p:cNvSpPr>
            <a:spLocks noGrp="1"/>
          </p:cNvSpPr>
          <p:nvPr>
            <p:ph type="sldNum" sz="quarter" idx="12"/>
          </p:nvPr>
        </p:nvSpPr>
        <p:spPr/>
        <p:txBody>
          <a:bodyPr/>
          <a:lstStyle/>
          <a:p>
            <a:fld id="{889040C3-CBDF-6F4C-9237-BD5B677AAF99}" type="slidenum">
              <a:rPr lang="en-US" smtClean="0"/>
              <a:t>13</a:t>
            </a:fld>
            <a:endParaRPr lang="en-US"/>
          </a:p>
        </p:txBody>
      </p:sp>
    </p:spTree>
    <p:extLst>
      <p:ext uri="{BB962C8B-B14F-4D97-AF65-F5344CB8AC3E}">
        <p14:creationId xmlns:p14="http://schemas.microsoft.com/office/powerpoint/2010/main" val="1204274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19195-57CF-4BBD-6A2F-05EBD6D356CA}"/>
              </a:ext>
            </a:extLst>
          </p:cNvPr>
          <p:cNvSpPr>
            <a:spLocks noGrp="1"/>
          </p:cNvSpPr>
          <p:nvPr>
            <p:ph type="title"/>
          </p:nvPr>
        </p:nvSpPr>
        <p:spPr/>
        <p:txBody>
          <a:bodyPr/>
          <a:lstStyle/>
          <a:p>
            <a:r>
              <a:rPr lang="en-US" dirty="0"/>
              <a:t>Interviews</a:t>
            </a:r>
          </a:p>
        </p:txBody>
      </p:sp>
      <p:sp>
        <p:nvSpPr>
          <p:cNvPr id="3" name="Content Placeholder 2">
            <a:extLst>
              <a:ext uri="{FF2B5EF4-FFF2-40B4-BE49-F238E27FC236}">
                <a16:creationId xmlns:a16="http://schemas.microsoft.com/office/drawing/2014/main" id="{9B63CB34-FF39-6B0B-DD6F-E83F0EB80D45}"/>
              </a:ext>
            </a:extLst>
          </p:cNvPr>
          <p:cNvSpPr>
            <a:spLocks noGrp="1"/>
          </p:cNvSpPr>
          <p:nvPr>
            <p:ph idx="1"/>
          </p:nvPr>
        </p:nvSpPr>
        <p:spPr>
          <a:xfrm>
            <a:off x="838200" y="5168347"/>
            <a:ext cx="4343400" cy="1008615"/>
          </a:xfrm>
        </p:spPr>
        <p:txBody>
          <a:bodyPr>
            <a:noAutofit/>
          </a:bodyPr>
          <a:lstStyle/>
          <a:p>
            <a:pPr marL="0" indent="0" algn="ctr">
              <a:buNone/>
            </a:pPr>
            <a:r>
              <a:rPr lang="en-US" sz="2400" dirty="0">
                <a:solidFill>
                  <a:srgbClr val="000000"/>
                </a:solidFill>
                <a:latin typeface="Arial" panose="020B0604020202020204" pitchFamily="34" charset="0"/>
              </a:rPr>
              <a:t>R</a:t>
            </a:r>
            <a:r>
              <a:rPr lang="en-US" sz="2400" b="0" i="0" u="none" strike="noStrike" dirty="0">
                <a:solidFill>
                  <a:srgbClr val="000000"/>
                </a:solidFill>
                <a:effectLst/>
                <a:latin typeface="Arial" panose="020B0604020202020204" pitchFamily="34" charset="0"/>
              </a:rPr>
              <a:t>eal world experiences and challenges with implementation decisions</a:t>
            </a:r>
          </a:p>
        </p:txBody>
      </p:sp>
      <p:pic>
        <p:nvPicPr>
          <p:cNvPr id="4" name="Picture 3">
            <a:extLst>
              <a:ext uri="{FF2B5EF4-FFF2-40B4-BE49-F238E27FC236}">
                <a16:creationId xmlns:a16="http://schemas.microsoft.com/office/drawing/2014/main" id="{1EDEFC61-7D89-D337-D3FF-3FDDEB14B566}"/>
              </a:ext>
            </a:extLst>
          </p:cNvPr>
          <p:cNvPicPr>
            <a:picLocks noChangeAspect="1"/>
          </p:cNvPicPr>
          <p:nvPr/>
        </p:nvPicPr>
        <p:blipFill>
          <a:blip r:embed="rId3"/>
          <a:srcRect b="18010"/>
          <a:stretch/>
        </p:blipFill>
        <p:spPr>
          <a:xfrm>
            <a:off x="838200" y="1361483"/>
            <a:ext cx="4445000" cy="3644469"/>
          </a:xfrm>
          <a:prstGeom prst="rect">
            <a:avLst/>
          </a:prstGeom>
        </p:spPr>
      </p:pic>
      <p:sp>
        <p:nvSpPr>
          <p:cNvPr id="5" name="Slide Number Placeholder 4">
            <a:extLst>
              <a:ext uri="{FF2B5EF4-FFF2-40B4-BE49-F238E27FC236}">
                <a16:creationId xmlns:a16="http://schemas.microsoft.com/office/drawing/2014/main" id="{437537A8-34C1-FE84-6238-78599342D96E}"/>
              </a:ext>
            </a:extLst>
          </p:cNvPr>
          <p:cNvSpPr>
            <a:spLocks noGrp="1"/>
          </p:cNvSpPr>
          <p:nvPr>
            <p:ph type="sldNum" sz="quarter" idx="12"/>
          </p:nvPr>
        </p:nvSpPr>
        <p:spPr/>
        <p:txBody>
          <a:bodyPr/>
          <a:lstStyle/>
          <a:p>
            <a:fld id="{889040C3-CBDF-6F4C-9237-BD5B677AAF99}" type="slidenum">
              <a:rPr lang="en-US" smtClean="0"/>
              <a:t>14</a:t>
            </a:fld>
            <a:endParaRPr lang="en-US"/>
          </a:p>
        </p:txBody>
      </p:sp>
    </p:spTree>
    <p:extLst>
      <p:ext uri="{BB962C8B-B14F-4D97-AF65-F5344CB8AC3E}">
        <p14:creationId xmlns:p14="http://schemas.microsoft.com/office/powerpoint/2010/main" val="797914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19195-57CF-4BBD-6A2F-05EBD6D356CA}"/>
              </a:ext>
            </a:extLst>
          </p:cNvPr>
          <p:cNvSpPr>
            <a:spLocks noGrp="1"/>
          </p:cNvSpPr>
          <p:nvPr>
            <p:ph type="title"/>
          </p:nvPr>
        </p:nvSpPr>
        <p:spPr/>
        <p:txBody>
          <a:bodyPr/>
          <a:lstStyle/>
          <a:p>
            <a:r>
              <a:rPr lang="en-US" dirty="0"/>
              <a:t>Interviews</a:t>
            </a:r>
          </a:p>
        </p:txBody>
      </p:sp>
      <p:sp>
        <p:nvSpPr>
          <p:cNvPr id="3" name="Content Placeholder 2">
            <a:extLst>
              <a:ext uri="{FF2B5EF4-FFF2-40B4-BE49-F238E27FC236}">
                <a16:creationId xmlns:a16="http://schemas.microsoft.com/office/drawing/2014/main" id="{9B63CB34-FF39-6B0B-DD6F-E83F0EB80D45}"/>
              </a:ext>
            </a:extLst>
          </p:cNvPr>
          <p:cNvSpPr>
            <a:spLocks noGrp="1"/>
          </p:cNvSpPr>
          <p:nvPr>
            <p:ph idx="1"/>
          </p:nvPr>
        </p:nvSpPr>
        <p:spPr>
          <a:xfrm>
            <a:off x="0" y="4171915"/>
            <a:ext cx="2885661" cy="1008615"/>
          </a:xfrm>
        </p:spPr>
        <p:txBody>
          <a:bodyPr>
            <a:noAutofit/>
          </a:bodyPr>
          <a:lstStyle/>
          <a:p>
            <a:pPr marL="0" indent="0" algn="ctr">
              <a:buNone/>
            </a:pPr>
            <a:r>
              <a:rPr lang="en-US" sz="1600" dirty="0">
                <a:solidFill>
                  <a:srgbClr val="000000"/>
                </a:solidFill>
                <a:latin typeface="Arial" panose="020B0604020202020204" pitchFamily="34" charset="0"/>
              </a:rPr>
              <a:t>R</a:t>
            </a:r>
            <a:r>
              <a:rPr lang="en-US" sz="1600" b="0" i="0" u="none" strike="noStrike" dirty="0">
                <a:solidFill>
                  <a:srgbClr val="000000"/>
                </a:solidFill>
                <a:effectLst/>
                <a:latin typeface="Arial" panose="020B0604020202020204" pitchFamily="34" charset="0"/>
              </a:rPr>
              <a:t>eal world experiences and challenges with implementation decisions</a:t>
            </a:r>
          </a:p>
        </p:txBody>
      </p:sp>
      <p:pic>
        <p:nvPicPr>
          <p:cNvPr id="4" name="Picture 3">
            <a:extLst>
              <a:ext uri="{FF2B5EF4-FFF2-40B4-BE49-F238E27FC236}">
                <a16:creationId xmlns:a16="http://schemas.microsoft.com/office/drawing/2014/main" id="{355C9464-8262-84C0-2B85-207CAF98EF64}"/>
              </a:ext>
            </a:extLst>
          </p:cNvPr>
          <p:cNvPicPr>
            <a:picLocks noChangeAspect="1"/>
          </p:cNvPicPr>
          <p:nvPr/>
        </p:nvPicPr>
        <p:blipFill>
          <a:blip r:embed="rId3"/>
          <a:stretch>
            <a:fillRect/>
          </a:stretch>
        </p:blipFill>
        <p:spPr>
          <a:xfrm>
            <a:off x="4532243" y="837770"/>
            <a:ext cx="4027556" cy="2694296"/>
          </a:xfrm>
          <a:prstGeom prst="rect">
            <a:avLst/>
          </a:prstGeom>
        </p:spPr>
      </p:pic>
      <p:pic>
        <p:nvPicPr>
          <p:cNvPr id="9" name="Picture 8">
            <a:extLst>
              <a:ext uri="{FF2B5EF4-FFF2-40B4-BE49-F238E27FC236}">
                <a16:creationId xmlns:a16="http://schemas.microsoft.com/office/drawing/2014/main" id="{80188E57-B45F-4EA4-103F-7DCEF87195C4}"/>
              </a:ext>
            </a:extLst>
          </p:cNvPr>
          <p:cNvPicPr>
            <a:picLocks noChangeAspect="1"/>
          </p:cNvPicPr>
          <p:nvPr/>
        </p:nvPicPr>
        <p:blipFill>
          <a:blip r:embed="rId4"/>
          <a:stretch>
            <a:fillRect/>
          </a:stretch>
        </p:blipFill>
        <p:spPr>
          <a:xfrm>
            <a:off x="3496088" y="4223689"/>
            <a:ext cx="6099865" cy="1913682"/>
          </a:xfrm>
          <a:prstGeom prst="rect">
            <a:avLst/>
          </a:prstGeom>
        </p:spPr>
      </p:pic>
      <p:sp>
        <p:nvSpPr>
          <p:cNvPr id="11" name="Right Arrow 10">
            <a:extLst>
              <a:ext uri="{FF2B5EF4-FFF2-40B4-BE49-F238E27FC236}">
                <a16:creationId xmlns:a16="http://schemas.microsoft.com/office/drawing/2014/main" id="{94302A37-A70A-CAA1-0D8E-88F7239E0CFF}"/>
              </a:ext>
            </a:extLst>
          </p:cNvPr>
          <p:cNvSpPr/>
          <p:nvPr/>
        </p:nvSpPr>
        <p:spPr>
          <a:xfrm rot="5400000">
            <a:off x="6201583" y="3647950"/>
            <a:ext cx="424445" cy="504073"/>
          </a:xfrm>
          <a:prstGeom prst="rightArrow">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5D1C9438-DC48-9EC2-B6B0-F31CB73E1199}"/>
              </a:ext>
            </a:extLst>
          </p:cNvPr>
          <p:cNvSpPr txBox="1">
            <a:spLocks/>
          </p:cNvSpPr>
          <p:nvPr/>
        </p:nvSpPr>
        <p:spPr>
          <a:xfrm>
            <a:off x="3982277" y="6247781"/>
            <a:ext cx="5367130" cy="10086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solidFill>
                  <a:srgbClr val="000000"/>
                </a:solidFill>
                <a:latin typeface="Arial" panose="020B0604020202020204" pitchFamily="34" charset="0"/>
              </a:rPr>
              <a:t>Sort implementation parameters</a:t>
            </a:r>
          </a:p>
        </p:txBody>
      </p:sp>
      <p:pic>
        <p:nvPicPr>
          <p:cNvPr id="5" name="Picture 4">
            <a:extLst>
              <a:ext uri="{FF2B5EF4-FFF2-40B4-BE49-F238E27FC236}">
                <a16:creationId xmlns:a16="http://schemas.microsoft.com/office/drawing/2014/main" id="{C15E30CF-9B8E-492D-CF94-132BD99E8349}"/>
              </a:ext>
            </a:extLst>
          </p:cNvPr>
          <p:cNvPicPr>
            <a:picLocks noChangeAspect="1"/>
          </p:cNvPicPr>
          <p:nvPr/>
        </p:nvPicPr>
        <p:blipFill>
          <a:blip r:embed="rId5"/>
          <a:srcRect b="18010"/>
          <a:stretch/>
        </p:blipFill>
        <p:spPr>
          <a:xfrm>
            <a:off x="565242" y="1979441"/>
            <a:ext cx="2119980" cy="1738178"/>
          </a:xfrm>
          <a:prstGeom prst="rect">
            <a:avLst/>
          </a:prstGeom>
        </p:spPr>
      </p:pic>
      <p:sp>
        <p:nvSpPr>
          <p:cNvPr id="6" name="Slide Number Placeholder 5">
            <a:extLst>
              <a:ext uri="{FF2B5EF4-FFF2-40B4-BE49-F238E27FC236}">
                <a16:creationId xmlns:a16="http://schemas.microsoft.com/office/drawing/2014/main" id="{03036B38-185D-8A02-611E-15F97BCE7FA9}"/>
              </a:ext>
            </a:extLst>
          </p:cNvPr>
          <p:cNvSpPr>
            <a:spLocks noGrp="1"/>
          </p:cNvSpPr>
          <p:nvPr>
            <p:ph type="sldNum" sz="quarter" idx="12"/>
          </p:nvPr>
        </p:nvSpPr>
        <p:spPr/>
        <p:txBody>
          <a:bodyPr/>
          <a:lstStyle/>
          <a:p>
            <a:fld id="{889040C3-CBDF-6F4C-9237-BD5B677AAF99}" type="slidenum">
              <a:rPr lang="en-US" smtClean="0"/>
              <a:t>15</a:t>
            </a:fld>
            <a:endParaRPr lang="en-US"/>
          </a:p>
        </p:txBody>
      </p:sp>
    </p:spTree>
    <p:extLst>
      <p:ext uri="{BB962C8B-B14F-4D97-AF65-F5344CB8AC3E}">
        <p14:creationId xmlns:p14="http://schemas.microsoft.com/office/powerpoint/2010/main" val="24055455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19195-57CF-4BBD-6A2F-05EBD6D356CA}"/>
              </a:ext>
            </a:extLst>
          </p:cNvPr>
          <p:cNvSpPr>
            <a:spLocks noGrp="1"/>
          </p:cNvSpPr>
          <p:nvPr>
            <p:ph type="title"/>
          </p:nvPr>
        </p:nvSpPr>
        <p:spPr/>
        <p:txBody>
          <a:bodyPr/>
          <a:lstStyle/>
          <a:p>
            <a:r>
              <a:rPr lang="en-US" dirty="0"/>
              <a:t>Interviews</a:t>
            </a:r>
          </a:p>
        </p:txBody>
      </p:sp>
      <p:sp>
        <p:nvSpPr>
          <p:cNvPr id="3" name="Content Placeholder 2">
            <a:extLst>
              <a:ext uri="{FF2B5EF4-FFF2-40B4-BE49-F238E27FC236}">
                <a16:creationId xmlns:a16="http://schemas.microsoft.com/office/drawing/2014/main" id="{9B63CB34-FF39-6B0B-DD6F-E83F0EB80D45}"/>
              </a:ext>
            </a:extLst>
          </p:cNvPr>
          <p:cNvSpPr>
            <a:spLocks noGrp="1"/>
          </p:cNvSpPr>
          <p:nvPr>
            <p:ph idx="1"/>
          </p:nvPr>
        </p:nvSpPr>
        <p:spPr>
          <a:xfrm>
            <a:off x="0" y="4264679"/>
            <a:ext cx="2885661" cy="1008615"/>
          </a:xfrm>
        </p:spPr>
        <p:txBody>
          <a:bodyPr>
            <a:noAutofit/>
          </a:bodyPr>
          <a:lstStyle/>
          <a:p>
            <a:pPr marL="0" indent="0" algn="ctr">
              <a:buNone/>
            </a:pPr>
            <a:r>
              <a:rPr lang="en-US" sz="1600" dirty="0">
                <a:solidFill>
                  <a:srgbClr val="000000"/>
                </a:solidFill>
                <a:latin typeface="Arial" panose="020B0604020202020204" pitchFamily="34" charset="0"/>
              </a:rPr>
              <a:t>R</a:t>
            </a:r>
            <a:r>
              <a:rPr lang="en-US" sz="1600" b="0" i="0" u="none" strike="noStrike" dirty="0">
                <a:solidFill>
                  <a:srgbClr val="000000"/>
                </a:solidFill>
                <a:effectLst/>
                <a:latin typeface="Arial" panose="020B0604020202020204" pitchFamily="34" charset="0"/>
              </a:rPr>
              <a:t>eal world experiences and challenges with implementation decisions</a:t>
            </a:r>
          </a:p>
        </p:txBody>
      </p:sp>
      <p:pic>
        <p:nvPicPr>
          <p:cNvPr id="4" name="Picture 3">
            <a:extLst>
              <a:ext uri="{FF2B5EF4-FFF2-40B4-BE49-F238E27FC236}">
                <a16:creationId xmlns:a16="http://schemas.microsoft.com/office/drawing/2014/main" id="{355C9464-8262-84C0-2B85-207CAF98EF64}"/>
              </a:ext>
            </a:extLst>
          </p:cNvPr>
          <p:cNvPicPr>
            <a:picLocks noChangeAspect="1"/>
          </p:cNvPicPr>
          <p:nvPr/>
        </p:nvPicPr>
        <p:blipFill>
          <a:blip r:embed="rId3"/>
          <a:stretch>
            <a:fillRect/>
          </a:stretch>
        </p:blipFill>
        <p:spPr>
          <a:xfrm>
            <a:off x="3299792" y="2559416"/>
            <a:ext cx="2404508" cy="1608533"/>
          </a:xfrm>
          <a:prstGeom prst="rect">
            <a:avLst/>
          </a:prstGeom>
        </p:spPr>
      </p:pic>
      <p:sp>
        <p:nvSpPr>
          <p:cNvPr id="11" name="Right Arrow 10">
            <a:extLst>
              <a:ext uri="{FF2B5EF4-FFF2-40B4-BE49-F238E27FC236}">
                <a16:creationId xmlns:a16="http://schemas.microsoft.com/office/drawing/2014/main" id="{94302A37-A70A-CAA1-0D8E-88F7239E0CFF}"/>
              </a:ext>
            </a:extLst>
          </p:cNvPr>
          <p:cNvSpPr/>
          <p:nvPr/>
        </p:nvSpPr>
        <p:spPr>
          <a:xfrm>
            <a:off x="2654971" y="3310402"/>
            <a:ext cx="424445" cy="504073"/>
          </a:xfrm>
          <a:prstGeom prst="rightArrow">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5D1C9438-DC48-9EC2-B6B0-F31CB73E1199}"/>
              </a:ext>
            </a:extLst>
          </p:cNvPr>
          <p:cNvSpPr txBox="1">
            <a:spLocks/>
          </p:cNvSpPr>
          <p:nvPr/>
        </p:nvSpPr>
        <p:spPr>
          <a:xfrm>
            <a:off x="3206264" y="4238175"/>
            <a:ext cx="2498036" cy="10086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solidFill>
                  <a:srgbClr val="000000"/>
                </a:solidFill>
                <a:latin typeface="Arial" panose="020B0604020202020204" pitchFamily="34" charset="0"/>
              </a:rPr>
              <a:t>Sort implementation parameters</a:t>
            </a:r>
          </a:p>
        </p:txBody>
      </p:sp>
      <p:pic>
        <p:nvPicPr>
          <p:cNvPr id="5" name="Picture 4">
            <a:extLst>
              <a:ext uri="{FF2B5EF4-FFF2-40B4-BE49-F238E27FC236}">
                <a16:creationId xmlns:a16="http://schemas.microsoft.com/office/drawing/2014/main" id="{C2D2C2C4-12CB-CCA6-D13B-FE9AF09DD6C6}"/>
              </a:ext>
            </a:extLst>
          </p:cNvPr>
          <p:cNvPicPr>
            <a:picLocks noChangeAspect="1"/>
          </p:cNvPicPr>
          <p:nvPr/>
        </p:nvPicPr>
        <p:blipFill>
          <a:blip r:embed="rId4"/>
          <a:stretch>
            <a:fillRect/>
          </a:stretch>
        </p:blipFill>
        <p:spPr>
          <a:xfrm>
            <a:off x="6130919" y="1306763"/>
            <a:ext cx="5692890" cy="3543533"/>
          </a:xfrm>
          <a:prstGeom prst="rect">
            <a:avLst/>
          </a:prstGeom>
        </p:spPr>
      </p:pic>
      <p:sp>
        <p:nvSpPr>
          <p:cNvPr id="6" name="Right Arrow 5">
            <a:extLst>
              <a:ext uri="{FF2B5EF4-FFF2-40B4-BE49-F238E27FC236}">
                <a16:creationId xmlns:a16="http://schemas.microsoft.com/office/drawing/2014/main" id="{B23AC307-8A2C-80CA-CB8A-1CF9CA4D6A29}"/>
              </a:ext>
            </a:extLst>
          </p:cNvPr>
          <p:cNvSpPr/>
          <p:nvPr/>
        </p:nvSpPr>
        <p:spPr>
          <a:xfrm>
            <a:off x="5848859" y="3297474"/>
            <a:ext cx="424445" cy="504073"/>
          </a:xfrm>
          <a:prstGeom prst="rightArrow">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BE2912E8-5A1B-220D-57E5-1516783F9FF6}"/>
              </a:ext>
            </a:extLst>
          </p:cNvPr>
          <p:cNvSpPr txBox="1">
            <a:spLocks/>
          </p:cNvSpPr>
          <p:nvPr/>
        </p:nvSpPr>
        <p:spPr>
          <a:xfrm>
            <a:off x="5986670" y="5046929"/>
            <a:ext cx="5367130" cy="10086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solidFill>
                  <a:srgbClr val="000000"/>
                </a:solidFill>
                <a:latin typeface="Arial" panose="020B0604020202020204" pitchFamily="34" charset="0"/>
              </a:rPr>
              <a:t>Use a visualization prototype to get feedback on design choices</a:t>
            </a:r>
          </a:p>
        </p:txBody>
      </p:sp>
      <p:pic>
        <p:nvPicPr>
          <p:cNvPr id="8" name="Picture 7">
            <a:extLst>
              <a:ext uri="{FF2B5EF4-FFF2-40B4-BE49-F238E27FC236}">
                <a16:creationId xmlns:a16="http://schemas.microsoft.com/office/drawing/2014/main" id="{DEEDCF39-43F5-C2D3-43A3-6D3B086104E6}"/>
              </a:ext>
            </a:extLst>
          </p:cNvPr>
          <p:cNvPicPr>
            <a:picLocks noChangeAspect="1"/>
          </p:cNvPicPr>
          <p:nvPr/>
        </p:nvPicPr>
        <p:blipFill>
          <a:blip r:embed="rId5"/>
          <a:srcRect b="18010"/>
          <a:stretch/>
        </p:blipFill>
        <p:spPr>
          <a:xfrm>
            <a:off x="382840" y="2401403"/>
            <a:ext cx="2119980" cy="1738178"/>
          </a:xfrm>
          <a:prstGeom prst="rect">
            <a:avLst/>
          </a:prstGeom>
        </p:spPr>
      </p:pic>
      <p:sp>
        <p:nvSpPr>
          <p:cNvPr id="9" name="Slide Number Placeholder 8">
            <a:extLst>
              <a:ext uri="{FF2B5EF4-FFF2-40B4-BE49-F238E27FC236}">
                <a16:creationId xmlns:a16="http://schemas.microsoft.com/office/drawing/2014/main" id="{854ABF89-55E4-2E25-D5E0-D267C5580AC9}"/>
              </a:ext>
            </a:extLst>
          </p:cNvPr>
          <p:cNvSpPr>
            <a:spLocks noGrp="1"/>
          </p:cNvSpPr>
          <p:nvPr>
            <p:ph type="sldNum" sz="quarter" idx="12"/>
          </p:nvPr>
        </p:nvSpPr>
        <p:spPr/>
        <p:txBody>
          <a:bodyPr/>
          <a:lstStyle/>
          <a:p>
            <a:fld id="{889040C3-CBDF-6F4C-9237-BD5B677AAF99}" type="slidenum">
              <a:rPr lang="en-US" smtClean="0"/>
              <a:t>16</a:t>
            </a:fld>
            <a:endParaRPr lang="en-US"/>
          </a:p>
        </p:txBody>
      </p:sp>
    </p:spTree>
    <p:extLst>
      <p:ext uri="{BB962C8B-B14F-4D97-AF65-F5344CB8AC3E}">
        <p14:creationId xmlns:p14="http://schemas.microsoft.com/office/powerpoint/2010/main" val="30090514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F50D2-2615-CBD9-C4D6-C0D53EC758F5}"/>
              </a:ext>
            </a:extLst>
          </p:cNvPr>
          <p:cNvSpPr>
            <a:spLocks noGrp="1"/>
          </p:cNvSpPr>
          <p:nvPr>
            <p:ph type="title"/>
          </p:nvPr>
        </p:nvSpPr>
        <p:spPr/>
        <p:txBody>
          <a:bodyPr/>
          <a:lstStyle/>
          <a:p>
            <a:r>
              <a:rPr lang="en-US" dirty="0"/>
              <a:t>Visualization Prototype</a:t>
            </a:r>
          </a:p>
        </p:txBody>
      </p:sp>
      <p:sp>
        <p:nvSpPr>
          <p:cNvPr id="3" name="Content Placeholder 2">
            <a:extLst>
              <a:ext uri="{FF2B5EF4-FFF2-40B4-BE49-F238E27FC236}">
                <a16:creationId xmlns:a16="http://schemas.microsoft.com/office/drawing/2014/main" id="{C509B791-8BB1-D2FC-A48D-C4BF0BD34CC2}"/>
              </a:ext>
            </a:extLst>
          </p:cNvPr>
          <p:cNvSpPr>
            <a:spLocks noGrp="1"/>
          </p:cNvSpPr>
          <p:nvPr>
            <p:ph idx="1"/>
          </p:nvPr>
        </p:nvSpPr>
        <p:spPr>
          <a:xfrm>
            <a:off x="838200" y="5022573"/>
            <a:ext cx="5098774" cy="1154389"/>
          </a:xfrm>
        </p:spPr>
        <p:txBody>
          <a:bodyPr>
            <a:normAutofit lnSpcReduction="10000"/>
          </a:bodyPr>
          <a:lstStyle/>
          <a:p>
            <a:pPr marL="0" indent="0" algn="ctr">
              <a:buNone/>
            </a:pPr>
            <a:r>
              <a:rPr lang="en-US" dirty="0"/>
              <a:t>Connect DP parameters to concepts people are familiar with</a:t>
            </a:r>
          </a:p>
        </p:txBody>
      </p:sp>
      <p:pic>
        <p:nvPicPr>
          <p:cNvPr id="7" name="Picture 6" descr="A screenshot of a computer&#10;&#10;Description automatically generated">
            <a:extLst>
              <a:ext uri="{FF2B5EF4-FFF2-40B4-BE49-F238E27FC236}">
                <a16:creationId xmlns:a16="http://schemas.microsoft.com/office/drawing/2014/main" id="{233BF61F-70DF-90A2-DA7D-276F09E3454F}"/>
              </a:ext>
            </a:extLst>
          </p:cNvPr>
          <p:cNvPicPr>
            <a:picLocks noChangeAspect="1"/>
          </p:cNvPicPr>
          <p:nvPr/>
        </p:nvPicPr>
        <p:blipFill>
          <a:blip r:embed="rId3"/>
          <a:stretch>
            <a:fillRect/>
          </a:stretch>
        </p:blipFill>
        <p:spPr>
          <a:xfrm>
            <a:off x="1460500" y="1497497"/>
            <a:ext cx="8491320" cy="3134380"/>
          </a:xfrm>
          <a:prstGeom prst="rect">
            <a:avLst/>
          </a:prstGeom>
        </p:spPr>
      </p:pic>
      <p:sp>
        <p:nvSpPr>
          <p:cNvPr id="8" name="Content Placeholder 2">
            <a:extLst>
              <a:ext uri="{FF2B5EF4-FFF2-40B4-BE49-F238E27FC236}">
                <a16:creationId xmlns:a16="http://schemas.microsoft.com/office/drawing/2014/main" id="{0BD057DC-242E-0C7C-66E0-F5CC3A972634}"/>
              </a:ext>
            </a:extLst>
          </p:cNvPr>
          <p:cNvSpPr txBox="1">
            <a:spLocks/>
          </p:cNvSpPr>
          <p:nvPr/>
        </p:nvSpPr>
        <p:spPr>
          <a:xfrm>
            <a:off x="5936974" y="5022572"/>
            <a:ext cx="5098774" cy="11543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Use interactive sliders for simple interaction</a:t>
            </a:r>
          </a:p>
        </p:txBody>
      </p:sp>
      <p:sp>
        <p:nvSpPr>
          <p:cNvPr id="4" name="Slide Number Placeholder 3">
            <a:extLst>
              <a:ext uri="{FF2B5EF4-FFF2-40B4-BE49-F238E27FC236}">
                <a16:creationId xmlns:a16="http://schemas.microsoft.com/office/drawing/2014/main" id="{A5991803-86CB-5565-F9A3-30E8AA740873}"/>
              </a:ext>
            </a:extLst>
          </p:cNvPr>
          <p:cNvSpPr>
            <a:spLocks noGrp="1"/>
          </p:cNvSpPr>
          <p:nvPr>
            <p:ph type="sldNum" sz="quarter" idx="12"/>
          </p:nvPr>
        </p:nvSpPr>
        <p:spPr/>
        <p:txBody>
          <a:bodyPr/>
          <a:lstStyle/>
          <a:p>
            <a:fld id="{889040C3-CBDF-6F4C-9237-BD5B677AAF99}" type="slidenum">
              <a:rPr lang="en-US" smtClean="0"/>
              <a:t>17</a:t>
            </a:fld>
            <a:endParaRPr lang="en-US"/>
          </a:p>
        </p:txBody>
      </p:sp>
    </p:spTree>
    <p:extLst>
      <p:ext uri="{BB962C8B-B14F-4D97-AF65-F5344CB8AC3E}">
        <p14:creationId xmlns:p14="http://schemas.microsoft.com/office/powerpoint/2010/main" val="3451515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F4C891B-62D0-4250-AEB7-0F42BAD78D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424A02-1874-75E6-AB1A-3AC4CE3F7792}"/>
              </a:ext>
            </a:extLst>
          </p:cNvPr>
          <p:cNvSpPr>
            <a:spLocks noGrp="1"/>
          </p:cNvSpPr>
          <p:nvPr>
            <p:ph type="title"/>
          </p:nvPr>
        </p:nvSpPr>
        <p:spPr>
          <a:xfrm>
            <a:off x="1195459" y="1676290"/>
            <a:ext cx="9808067" cy="1113503"/>
          </a:xfrm>
        </p:spPr>
        <p:txBody>
          <a:bodyPr anchor="b">
            <a:normAutofit/>
          </a:bodyPr>
          <a:lstStyle/>
          <a:p>
            <a:pPr algn="ctr"/>
            <a:r>
              <a:rPr lang="en-US" sz="4000" dirty="0"/>
              <a:t>Initial interview findings</a:t>
            </a:r>
          </a:p>
        </p:txBody>
      </p:sp>
      <p:pic>
        <p:nvPicPr>
          <p:cNvPr id="8" name="Graphic 7" descr="Chat">
            <a:extLst>
              <a:ext uri="{FF2B5EF4-FFF2-40B4-BE49-F238E27FC236}">
                <a16:creationId xmlns:a16="http://schemas.microsoft.com/office/drawing/2014/main" id="{0AEFDB73-CF52-4946-81DD-731B213AF4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24951" y="337456"/>
            <a:ext cx="1668323" cy="1668323"/>
          </a:xfrm>
          <a:prstGeom prst="rect">
            <a:avLst/>
          </a:prstGeom>
        </p:spPr>
      </p:pic>
      <p:sp>
        <p:nvSpPr>
          <p:cNvPr id="3" name="Content Placeholder 2">
            <a:extLst>
              <a:ext uri="{FF2B5EF4-FFF2-40B4-BE49-F238E27FC236}">
                <a16:creationId xmlns:a16="http://schemas.microsoft.com/office/drawing/2014/main" id="{0405F0B8-F7D6-2607-D80B-845C64CAD6C1}"/>
              </a:ext>
            </a:extLst>
          </p:cNvPr>
          <p:cNvSpPr>
            <a:spLocks noGrp="1"/>
          </p:cNvSpPr>
          <p:nvPr>
            <p:ph idx="1"/>
          </p:nvPr>
        </p:nvSpPr>
        <p:spPr>
          <a:xfrm>
            <a:off x="1195459" y="3532240"/>
            <a:ext cx="9804575" cy="2596847"/>
          </a:xfrm>
        </p:spPr>
        <p:txBody>
          <a:bodyPr anchor="t">
            <a:normAutofit/>
          </a:bodyPr>
          <a:lstStyle/>
          <a:p>
            <a:pPr marL="514350" indent="-514350">
              <a:buFont typeface="+mj-lt"/>
              <a:buAutoNum type="arabicPeriod"/>
            </a:pPr>
            <a:r>
              <a:rPr lang="en-US" sz="3200" dirty="0"/>
              <a:t>Setting parameters requires different resources</a:t>
            </a:r>
          </a:p>
          <a:p>
            <a:pPr marL="514350" indent="-514350">
              <a:buFont typeface="+mj-lt"/>
              <a:buAutoNum type="arabicPeriod"/>
            </a:pPr>
            <a:r>
              <a:rPr lang="en-US" sz="3200" dirty="0"/>
              <a:t>Accuracy metrics ground privacy loss parameters</a:t>
            </a:r>
          </a:p>
          <a:p>
            <a:pPr marL="514350" indent="-514350">
              <a:buFont typeface="+mj-lt"/>
              <a:buAutoNum type="arabicPeriod"/>
            </a:pPr>
            <a:r>
              <a:rPr lang="en-US" sz="3200" dirty="0"/>
              <a:t>Communication challenges stall implementations</a:t>
            </a:r>
          </a:p>
          <a:p>
            <a:pPr marL="514350" indent="-514350">
              <a:buFont typeface="+mj-lt"/>
              <a:buAutoNum type="arabicPeriod"/>
            </a:pPr>
            <a:r>
              <a:rPr lang="en-US" sz="3200" dirty="0"/>
              <a:t>Visualizations can facilitate communication</a:t>
            </a:r>
          </a:p>
        </p:txBody>
      </p:sp>
      <p:sp>
        <p:nvSpPr>
          <p:cNvPr id="4" name="Slide Number Placeholder 3">
            <a:extLst>
              <a:ext uri="{FF2B5EF4-FFF2-40B4-BE49-F238E27FC236}">
                <a16:creationId xmlns:a16="http://schemas.microsoft.com/office/drawing/2014/main" id="{40C94E56-E01D-CAC6-1205-8B99F28FF518}"/>
              </a:ext>
            </a:extLst>
          </p:cNvPr>
          <p:cNvSpPr>
            <a:spLocks noGrp="1"/>
          </p:cNvSpPr>
          <p:nvPr>
            <p:ph type="sldNum" sz="quarter" idx="12"/>
          </p:nvPr>
        </p:nvSpPr>
        <p:spPr>
          <a:xfrm>
            <a:off x="8610600" y="6356350"/>
            <a:ext cx="2743200" cy="365125"/>
          </a:xfrm>
        </p:spPr>
        <p:txBody>
          <a:bodyPr>
            <a:normAutofit/>
          </a:bodyPr>
          <a:lstStyle/>
          <a:p>
            <a:pPr>
              <a:spcAft>
                <a:spcPts val="600"/>
              </a:spcAft>
            </a:pPr>
            <a:fld id="{889040C3-CBDF-6F4C-9237-BD5B677AAF99}" type="slidenum">
              <a:rPr lang="en-US" smtClean="0"/>
              <a:pPr>
                <a:spcAft>
                  <a:spcPts val="600"/>
                </a:spcAft>
              </a:pPr>
              <a:t>18</a:t>
            </a:fld>
            <a:endParaRPr lang="en-US"/>
          </a:p>
        </p:txBody>
      </p:sp>
    </p:spTree>
    <p:extLst>
      <p:ext uri="{BB962C8B-B14F-4D97-AF65-F5344CB8AC3E}">
        <p14:creationId xmlns:p14="http://schemas.microsoft.com/office/powerpoint/2010/main" val="1976037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0D9F7E-A12A-DF77-454F-F7029AD6D473}"/>
              </a:ext>
            </a:extLst>
          </p:cNvPr>
          <p:cNvSpPr>
            <a:spLocks noGrp="1"/>
          </p:cNvSpPr>
          <p:nvPr>
            <p:ph type="title"/>
          </p:nvPr>
        </p:nvSpPr>
        <p:spPr>
          <a:xfrm>
            <a:off x="1115568" y="548640"/>
            <a:ext cx="10168128" cy="1179576"/>
          </a:xfrm>
        </p:spPr>
        <p:txBody>
          <a:bodyPr>
            <a:normAutofit/>
          </a:bodyPr>
          <a:lstStyle/>
          <a:p>
            <a:r>
              <a:rPr lang="en-US" sz="4000" dirty="0"/>
              <a:t>Finding 1</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FAEDBA16-8DFA-EA6B-4339-D03550174223}"/>
              </a:ext>
            </a:extLst>
          </p:cNvPr>
          <p:cNvSpPr>
            <a:spLocks noGrp="1"/>
          </p:cNvSpPr>
          <p:nvPr>
            <p:ph idx="1"/>
          </p:nvPr>
        </p:nvSpPr>
        <p:spPr>
          <a:xfrm>
            <a:off x="1115568" y="2481943"/>
            <a:ext cx="10168128" cy="3695020"/>
          </a:xfrm>
        </p:spPr>
        <p:txBody>
          <a:bodyPr>
            <a:normAutofit/>
          </a:bodyPr>
          <a:lstStyle/>
          <a:p>
            <a:pPr marL="0" indent="0">
              <a:buNone/>
            </a:pPr>
            <a:r>
              <a:rPr lang="en-US" b="1" dirty="0"/>
              <a:t>Understanding of a parameter vs. choosing the right parameter</a:t>
            </a:r>
          </a:p>
          <a:p>
            <a:r>
              <a:rPr lang="en-US" sz="2200" dirty="0"/>
              <a:t>Understanding general principles can be simpler but setting and choosing a good value is difficult.</a:t>
            </a:r>
          </a:p>
          <a:p>
            <a:r>
              <a:rPr lang="en-US" sz="2200" i="1" dirty="0"/>
              <a:t>“If we’re talking about understanding what sensitivity means, I think that’s relatively on the easier end. But understanding how to adjust your queries to get the best sensitivity is actually quite complicated”.</a:t>
            </a:r>
          </a:p>
          <a:p>
            <a:endParaRPr lang="en-US" sz="2200" i="1" dirty="0"/>
          </a:p>
        </p:txBody>
      </p:sp>
      <p:sp>
        <p:nvSpPr>
          <p:cNvPr id="4" name="Slide Number Placeholder 3">
            <a:extLst>
              <a:ext uri="{FF2B5EF4-FFF2-40B4-BE49-F238E27FC236}">
                <a16:creationId xmlns:a16="http://schemas.microsoft.com/office/drawing/2014/main" id="{27C24A14-7BD9-E5D8-8F09-DB2D3AAA66A3}"/>
              </a:ext>
            </a:extLst>
          </p:cNvPr>
          <p:cNvSpPr>
            <a:spLocks noGrp="1"/>
          </p:cNvSpPr>
          <p:nvPr>
            <p:ph type="sldNum" sz="quarter" idx="12"/>
          </p:nvPr>
        </p:nvSpPr>
        <p:spPr/>
        <p:txBody>
          <a:bodyPr/>
          <a:lstStyle/>
          <a:p>
            <a:fld id="{889040C3-CBDF-6F4C-9237-BD5B677AAF99}" type="slidenum">
              <a:rPr lang="en-US" smtClean="0"/>
              <a:t>19</a:t>
            </a:fld>
            <a:endParaRPr lang="en-US"/>
          </a:p>
        </p:txBody>
      </p:sp>
    </p:spTree>
    <p:extLst>
      <p:ext uri="{BB962C8B-B14F-4D97-AF65-F5344CB8AC3E}">
        <p14:creationId xmlns:p14="http://schemas.microsoft.com/office/powerpoint/2010/main" val="265050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E3AC8-70CF-490D-2FE6-5F5B8DAA7D1D}"/>
              </a:ext>
            </a:extLst>
          </p:cNvPr>
          <p:cNvSpPr>
            <a:spLocks noGrp="1"/>
          </p:cNvSpPr>
          <p:nvPr>
            <p:ph type="title"/>
          </p:nvPr>
        </p:nvSpPr>
        <p:spPr/>
        <p:txBody>
          <a:bodyPr/>
          <a:lstStyle/>
          <a:p>
            <a:r>
              <a:rPr lang="en-US" dirty="0"/>
              <a:t>Research Team</a:t>
            </a:r>
          </a:p>
        </p:txBody>
      </p:sp>
      <p:pic>
        <p:nvPicPr>
          <p:cNvPr id="1026" name="Picture 2" descr="Liudas Panavas | OpenDP">
            <a:extLst>
              <a:ext uri="{FF2B5EF4-FFF2-40B4-BE49-F238E27FC236}">
                <a16:creationId xmlns:a16="http://schemas.microsoft.com/office/drawing/2014/main" id="{289D5A1B-9BE3-7961-3302-D5D397D337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269" y="1927232"/>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achel Cummings">
            <a:extLst>
              <a:ext uri="{FF2B5EF4-FFF2-40B4-BE49-F238E27FC236}">
                <a16:creationId xmlns:a16="http://schemas.microsoft.com/office/drawing/2014/main" id="{793D5322-8E49-884A-4230-A07AAE6B6B0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84" r="13697"/>
          <a:stretch/>
        </p:blipFill>
        <p:spPr bwMode="auto">
          <a:xfrm>
            <a:off x="10174907" y="1927232"/>
            <a:ext cx="1828800" cy="18465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aeyoung Rho – Graduate Research ...">
            <a:extLst>
              <a:ext uri="{FF2B5EF4-FFF2-40B4-BE49-F238E27FC236}">
                <a16:creationId xmlns:a16="http://schemas.microsoft.com/office/drawing/2014/main" id="{8C0F20CB-DC18-C3B4-02F5-C537A71580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8205" y="1927232"/>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lumnus Establishes New Scholarship for Undergraduates in Tech,  Entrepreneurship | Columbia Engineering">
            <a:extLst>
              <a:ext uri="{FF2B5EF4-FFF2-40B4-BE49-F238E27FC236}">
                <a16:creationId xmlns:a16="http://schemas.microsoft.com/office/drawing/2014/main" id="{8075BCCA-6802-F598-BBCB-FBCC35852BE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7366" r="24041" b="13799"/>
          <a:stretch/>
        </p:blipFill>
        <p:spPr bwMode="auto">
          <a:xfrm>
            <a:off x="4215848" y="1927232"/>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2021-22 Athena Fellows | Barnard College">
            <a:extLst>
              <a:ext uri="{FF2B5EF4-FFF2-40B4-BE49-F238E27FC236}">
                <a16:creationId xmlns:a16="http://schemas.microsoft.com/office/drawing/2014/main" id="{A0BFFCE4-AEAD-4C8E-8AF3-D808C020C2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33491" y="1927232"/>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becca Wright's Home Page">
            <a:extLst>
              <a:ext uri="{FF2B5EF4-FFF2-40B4-BE49-F238E27FC236}">
                <a16:creationId xmlns:a16="http://schemas.microsoft.com/office/drawing/2014/main" id="{0DC1EE37-72DC-A39F-B034-C1D506B7B18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17686"/>
          <a:stretch/>
        </p:blipFill>
        <p:spPr bwMode="auto">
          <a:xfrm>
            <a:off x="8204199" y="1927232"/>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C68B52A-7389-0482-B290-731056F010A3}"/>
              </a:ext>
            </a:extLst>
          </p:cNvPr>
          <p:cNvSpPr txBox="1"/>
          <p:nvPr/>
        </p:nvSpPr>
        <p:spPr>
          <a:xfrm>
            <a:off x="429038" y="3957851"/>
            <a:ext cx="1463261" cy="707886"/>
          </a:xfrm>
          <a:prstGeom prst="rect">
            <a:avLst/>
          </a:prstGeom>
          <a:noFill/>
        </p:spPr>
        <p:txBody>
          <a:bodyPr wrap="square" rtlCol="0">
            <a:spAutoFit/>
          </a:bodyPr>
          <a:lstStyle/>
          <a:p>
            <a:pPr algn="ctr"/>
            <a:r>
              <a:rPr lang="en-US" sz="2000" dirty="0"/>
              <a:t>Liudas Panavas</a:t>
            </a:r>
          </a:p>
        </p:txBody>
      </p:sp>
      <p:sp>
        <p:nvSpPr>
          <p:cNvPr id="5" name="TextBox 4">
            <a:extLst>
              <a:ext uri="{FF2B5EF4-FFF2-40B4-BE49-F238E27FC236}">
                <a16:creationId xmlns:a16="http://schemas.microsoft.com/office/drawing/2014/main" id="{938ADD60-5355-1946-ECAA-675E151D3438}"/>
              </a:ext>
            </a:extLst>
          </p:cNvPr>
          <p:cNvSpPr txBox="1"/>
          <p:nvPr/>
        </p:nvSpPr>
        <p:spPr>
          <a:xfrm>
            <a:off x="2380974" y="3955970"/>
            <a:ext cx="1463261" cy="707886"/>
          </a:xfrm>
          <a:prstGeom prst="rect">
            <a:avLst/>
          </a:prstGeom>
          <a:noFill/>
        </p:spPr>
        <p:txBody>
          <a:bodyPr wrap="square" rtlCol="0">
            <a:spAutoFit/>
          </a:bodyPr>
          <a:lstStyle/>
          <a:p>
            <a:pPr algn="ctr"/>
            <a:r>
              <a:rPr lang="en-US" sz="2000" dirty="0" err="1"/>
              <a:t>Saeyoung</a:t>
            </a:r>
            <a:endParaRPr lang="en-US" sz="2000" dirty="0"/>
          </a:p>
          <a:p>
            <a:pPr algn="ctr"/>
            <a:r>
              <a:rPr lang="en-US" sz="2000" dirty="0"/>
              <a:t>Rho</a:t>
            </a:r>
          </a:p>
        </p:txBody>
      </p:sp>
      <p:sp>
        <p:nvSpPr>
          <p:cNvPr id="6" name="TextBox 5">
            <a:extLst>
              <a:ext uri="{FF2B5EF4-FFF2-40B4-BE49-F238E27FC236}">
                <a16:creationId xmlns:a16="http://schemas.microsoft.com/office/drawing/2014/main" id="{5C56C9D4-928F-B64F-40A3-4652F85E72D6}"/>
              </a:ext>
            </a:extLst>
          </p:cNvPr>
          <p:cNvSpPr txBox="1"/>
          <p:nvPr/>
        </p:nvSpPr>
        <p:spPr>
          <a:xfrm>
            <a:off x="4398617" y="3955970"/>
            <a:ext cx="1463261" cy="707886"/>
          </a:xfrm>
          <a:prstGeom prst="rect">
            <a:avLst/>
          </a:prstGeom>
          <a:noFill/>
        </p:spPr>
        <p:txBody>
          <a:bodyPr wrap="square" rtlCol="0">
            <a:spAutoFit/>
          </a:bodyPr>
          <a:lstStyle/>
          <a:p>
            <a:pPr algn="ctr"/>
            <a:r>
              <a:rPr lang="en-US" sz="2000" dirty="0"/>
              <a:t>Hari </a:t>
            </a:r>
            <a:r>
              <a:rPr lang="en-US" sz="2000" dirty="0" err="1"/>
              <a:t>Bhimaraju</a:t>
            </a:r>
            <a:endParaRPr lang="en-US" sz="2000" dirty="0"/>
          </a:p>
        </p:txBody>
      </p:sp>
      <p:sp>
        <p:nvSpPr>
          <p:cNvPr id="7" name="TextBox 6">
            <a:extLst>
              <a:ext uri="{FF2B5EF4-FFF2-40B4-BE49-F238E27FC236}">
                <a16:creationId xmlns:a16="http://schemas.microsoft.com/office/drawing/2014/main" id="{663AE0F5-0600-6A24-9765-5F7F60036C34}"/>
              </a:ext>
            </a:extLst>
          </p:cNvPr>
          <p:cNvSpPr txBox="1"/>
          <p:nvPr/>
        </p:nvSpPr>
        <p:spPr>
          <a:xfrm>
            <a:off x="6416260" y="3992576"/>
            <a:ext cx="1463261" cy="707886"/>
          </a:xfrm>
          <a:prstGeom prst="rect">
            <a:avLst/>
          </a:prstGeom>
          <a:noFill/>
        </p:spPr>
        <p:txBody>
          <a:bodyPr wrap="square" rtlCol="0">
            <a:spAutoFit/>
          </a:bodyPr>
          <a:lstStyle/>
          <a:p>
            <a:pPr algn="ctr"/>
            <a:r>
              <a:rPr lang="en-US" sz="2000" dirty="0" err="1"/>
              <a:t>Wynee</a:t>
            </a:r>
            <a:r>
              <a:rPr lang="en-US" sz="2000" dirty="0"/>
              <a:t> Pintado</a:t>
            </a:r>
          </a:p>
        </p:txBody>
      </p:sp>
      <p:sp>
        <p:nvSpPr>
          <p:cNvPr id="8" name="TextBox 7">
            <a:extLst>
              <a:ext uri="{FF2B5EF4-FFF2-40B4-BE49-F238E27FC236}">
                <a16:creationId xmlns:a16="http://schemas.microsoft.com/office/drawing/2014/main" id="{50AE7045-1A81-DF0F-B4F7-074E54649E74}"/>
              </a:ext>
            </a:extLst>
          </p:cNvPr>
          <p:cNvSpPr txBox="1"/>
          <p:nvPr/>
        </p:nvSpPr>
        <p:spPr>
          <a:xfrm>
            <a:off x="8433903" y="3992576"/>
            <a:ext cx="1463261" cy="707886"/>
          </a:xfrm>
          <a:prstGeom prst="rect">
            <a:avLst/>
          </a:prstGeom>
          <a:noFill/>
        </p:spPr>
        <p:txBody>
          <a:bodyPr wrap="square" rtlCol="0">
            <a:spAutoFit/>
          </a:bodyPr>
          <a:lstStyle/>
          <a:p>
            <a:pPr algn="ctr"/>
            <a:r>
              <a:rPr lang="en-US" sz="2000" dirty="0"/>
              <a:t>Rebecca Wright</a:t>
            </a:r>
          </a:p>
        </p:txBody>
      </p:sp>
      <p:sp>
        <p:nvSpPr>
          <p:cNvPr id="9" name="TextBox 8">
            <a:extLst>
              <a:ext uri="{FF2B5EF4-FFF2-40B4-BE49-F238E27FC236}">
                <a16:creationId xmlns:a16="http://schemas.microsoft.com/office/drawing/2014/main" id="{21E62239-1419-FF89-70A5-19DE1E9AA79A}"/>
              </a:ext>
            </a:extLst>
          </p:cNvPr>
          <p:cNvSpPr txBox="1"/>
          <p:nvPr/>
        </p:nvSpPr>
        <p:spPr>
          <a:xfrm>
            <a:off x="10406737" y="4010356"/>
            <a:ext cx="1463261" cy="707886"/>
          </a:xfrm>
          <a:prstGeom prst="rect">
            <a:avLst/>
          </a:prstGeom>
          <a:noFill/>
        </p:spPr>
        <p:txBody>
          <a:bodyPr wrap="square" rtlCol="0">
            <a:spAutoFit/>
          </a:bodyPr>
          <a:lstStyle/>
          <a:p>
            <a:pPr algn="ctr"/>
            <a:r>
              <a:rPr lang="en-US" sz="2000" dirty="0"/>
              <a:t>Rachel Cummings</a:t>
            </a:r>
          </a:p>
        </p:txBody>
      </p:sp>
      <p:pic>
        <p:nvPicPr>
          <p:cNvPr id="3" name="Picture 2" descr="Seal - Brand Center">
            <a:extLst>
              <a:ext uri="{FF2B5EF4-FFF2-40B4-BE49-F238E27FC236}">
                <a16:creationId xmlns:a16="http://schemas.microsoft.com/office/drawing/2014/main" id="{2A8FFBF8-B098-9714-F0FC-EA2E87AB26A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8737" y="4718242"/>
            <a:ext cx="663862" cy="66386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Columbia University Logo and Seals - PNG Logo Vector Brand Downloads (SVG,  EPS)">
            <a:extLst>
              <a:ext uri="{FF2B5EF4-FFF2-40B4-BE49-F238E27FC236}">
                <a16:creationId xmlns:a16="http://schemas.microsoft.com/office/drawing/2014/main" id="{A7F7444C-B203-8C64-5C5A-008572ABAF4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04572" y="4784752"/>
            <a:ext cx="616064" cy="66386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Bachelors in Education at Barnard College | YMGrad">
            <a:extLst>
              <a:ext uri="{FF2B5EF4-FFF2-40B4-BE49-F238E27FC236}">
                <a16:creationId xmlns:a16="http://schemas.microsoft.com/office/drawing/2014/main" id="{44ACBCA1-FF69-DA31-B757-03D12792CC7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52275" y="4614509"/>
            <a:ext cx="871327" cy="87132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Columbia University Logo and Seals - PNG Logo Vector Brand Downloads (SVG,  EPS)">
            <a:extLst>
              <a:ext uri="{FF2B5EF4-FFF2-40B4-BE49-F238E27FC236}">
                <a16:creationId xmlns:a16="http://schemas.microsoft.com/office/drawing/2014/main" id="{EAAFA457-31D4-E3AF-D077-8A668D09034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04572" y="4718242"/>
            <a:ext cx="616064" cy="66386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Columbia University Logo and Seals - PNG Logo Vector Brand Downloads (SVG,  EPS)">
            <a:extLst>
              <a:ext uri="{FF2B5EF4-FFF2-40B4-BE49-F238E27FC236}">
                <a16:creationId xmlns:a16="http://schemas.microsoft.com/office/drawing/2014/main" id="{6FEF2D56-3C49-2DFC-D864-AEB591262A7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22215" y="4718242"/>
            <a:ext cx="616064" cy="66386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Columbia University Logo and Seals - PNG Logo Vector Brand Downloads (SVG,  EPS)">
            <a:extLst>
              <a:ext uri="{FF2B5EF4-FFF2-40B4-BE49-F238E27FC236}">
                <a16:creationId xmlns:a16="http://schemas.microsoft.com/office/drawing/2014/main" id="{908332C0-09BA-C123-C9A6-B5DDC79F296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30335" y="4784752"/>
            <a:ext cx="616064" cy="6638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Bachelors in Education at Barnard College | YMGrad">
            <a:extLst>
              <a:ext uri="{FF2B5EF4-FFF2-40B4-BE49-F238E27FC236}">
                <a16:creationId xmlns:a16="http://schemas.microsoft.com/office/drawing/2014/main" id="{F1EB6017-8C06-86DB-5E4C-3995980D5B8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34632" y="4663856"/>
            <a:ext cx="871327" cy="871327"/>
          </a:xfrm>
          <a:prstGeom prst="rect">
            <a:avLst/>
          </a:prstGeom>
          <a:noFill/>
          <a:extLst>
            <a:ext uri="{909E8E84-426E-40DD-AFC4-6F175D3DCCD1}">
              <a14:hiddenFill xmlns:a14="http://schemas.microsoft.com/office/drawing/2010/main">
                <a:solidFill>
                  <a:srgbClr val="FFFFFF"/>
                </a:solidFill>
              </a14:hiddenFill>
            </a:ext>
          </a:extLst>
        </p:spPr>
      </p:pic>
      <p:sp>
        <p:nvSpPr>
          <p:cNvPr id="23" name="Slide Number Placeholder 22">
            <a:extLst>
              <a:ext uri="{FF2B5EF4-FFF2-40B4-BE49-F238E27FC236}">
                <a16:creationId xmlns:a16="http://schemas.microsoft.com/office/drawing/2014/main" id="{A3502A34-FBC9-DB70-D6F8-0B370CDC744E}"/>
              </a:ext>
            </a:extLst>
          </p:cNvPr>
          <p:cNvSpPr>
            <a:spLocks noGrp="1"/>
          </p:cNvSpPr>
          <p:nvPr>
            <p:ph type="sldNum" sz="quarter" idx="12"/>
          </p:nvPr>
        </p:nvSpPr>
        <p:spPr/>
        <p:txBody>
          <a:bodyPr/>
          <a:lstStyle/>
          <a:p>
            <a:fld id="{889040C3-CBDF-6F4C-9237-BD5B677AAF99}" type="slidenum">
              <a:rPr lang="en-US" smtClean="0"/>
              <a:t>2</a:t>
            </a:fld>
            <a:endParaRPr lang="en-US"/>
          </a:p>
        </p:txBody>
      </p:sp>
    </p:spTree>
    <p:extLst>
      <p:ext uri="{BB962C8B-B14F-4D97-AF65-F5344CB8AC3E}">
        <p14:creationId xmlns:p14="http://schemas.microsoft.com/office/powerpoint/2010/main" val="964239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0D9F7E-A12A-DF77-454F-F7029AD6D473}"/>
              </a:ext>
            </a:extLst>
          </p:cNvPr>
          <p:cNvSpPr>
            <a:spLocks noGrp="1"/>
          </p:cNvSpPr>
          <p:nvPr>
            <p:ph type="title"/>
          </p:nvPr>
        </p:nvSpPr>
        <p:spPr>
          <a:xfrm>
            <a:off x="1115568" y="548640"/>
            <a:ext cx="10168128" cy="1179576"/>
          </a:xfrm>
        </p:spPr>
        <p:txBody>
          <a:bodyPr>
            <a:normAutofit/>
          </a:bodyPr>
          <a:lstStyle/>
          <a:p>
            <a:r>
              <a:rPr lang="en-US" sz="4000" dirty="0"/>
              <a:t>Finding 2</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FAEDBA16-8DFA-EA6B-4339-D03550174223}"/>
              </a:ext>
            </a:extLst>
          </p:cNvPr>
          <p:cNvSpPr>
            <a:spLocks noGrp="1"/>
          </p:cNvSpPr>
          <p:nvPr>
            <p:ph idx="1"/>
          </p:nvPr>
        </p:nvSpPr>
        <p:spPr>
          <a:xfrm>
            <a:off x="1115568" y="2481943"/>
            <a:ext cx="10168128" cy="3695020"/>
          </a:xfrm>
        </p:spPr>
        <p:txBody>
          <a:bodyPr>
            <a:normAutofit/>
          </a:bodyPr>
          <a:lstStyle/>
          <a:p>
            <a:pPr marL="0" indent="0">
              <a:buNone/>
            </a:pPr>
            <a:r>
              <a:rPr lang="en-US" b="1" dirty="0"/>
              <a:t>Privacy is ambiguous, accuracy is tangible</a:t>
            </a:r>
          </a:p>
          <a:p>
            <a:r>
              <a:rPr lang="en-US" sz="2200" b="0" i="0" dirty="0">
                <a:effectLst/>
              </a:rPr>
              <a:t>Accuracy metrics are easier to grasp due to their familiarity, while privacy concepts like epsilon are more abstract.</a:t>
            </a:r>
          </a:p>
          <a:p>
            <a:r>
              <a:rPr lang="en-US" sz="2200" i="1" dirty="0"/>
              <a:t>“If we’re talking about understanding what sensitivity means, I think that’s relatively on the easier end. But understanding how to adjust your queries to get the best sensitivity is actually quite complicated”.</a:t>
            </a:r>
          </a:p>
          <a:p>
            <a:endParaRPr lang="en-US" sz="2200" i="1" dirty="0"/>
          </a:p>
        </p:txBody>
      </p:sp>
      <p:sp>
        <p:nvSpPr>
          <p:cNvPr id="4" name="Slide Number Placeholder 3">
            <a:extLst>
              <a:ext uri="{FF2B5EF4-FFF2-40B4-BE49-F238E27FC236}">
                <a16:creationId xmlns:a16="http://schemas.microsoft.com/office/drawing/2014/main" id="{4EF08090-550E-B6AF-C1AA-23CC035EC334}"/>
              </a:ext>
            </a:extLst>
          </p:cNvPr>
          <p:cNvSpPr>
            <a:spLocks noGrp="1"/>
          </p:cNvSpPr>
          <p:nvPr>
            <p:ph type="sldNum" sz="quarter" idx="12"/>
          </p:nvPr>
        </p:nvSpPr>
        <p:spPr/>
        <p:txBody>
          <a:bodyPr/>
          <a:lstStyle/>
          <a:p>
            <a:fld id="{889040C3-CBDF-6F4C-9237-BD5B677AAF99}" type="slidenum">
              <a:rPr lang="en-US" smtClean="0"/>
              <a:t>20</a:t>
            </a:fld>
            <a:endParaRPr lang="en-US"/>
          </a:p>
        </p:txBody>
      </p:sp>
    </p:spTree>
    <p:extLst>
      <p:ext uri="{BB962C8B-B14F-4D97-AF65-F5344CB8AC3E}">
        <p14:creationId xmlns:p14="http://schemas.microsoft.com/office/powerpoint/2010/main" val="797735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Rectangle 2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0D9F7E-A12A-DF77-454F-F7029AD6D473}"/>
              </a:ext>
            </a:extLst>
          </p:cNvPr>
          <p:cNvSpPr>
            <a:spLocks noGrp="1"/>
          </p:cNvSpPr>
          <p:nvPr>
            <p:ph type="title"/>
          </p:nvPr>
        </p:nvSpPr>
        <p:spPr>
          <a:xfrm>
            <a:off x="1115568" y="548640"/>
            <a:ext cx="10168128" cy="1179576"/>
          </a:xfrm>
        </p:spPr>
        <p:txBody>
          <a:bodyPr>
            <a:normAutofit/>
          </a:bodyPr>
          <a:lstStyle/>
          <a:p>
            <a:r>
              <a:rPr lang="en-US" sz="4000" dirty="0"/>
              <a:t>Finding 3</a:t>
            </a:r>
          </a:p>
        </p:txBody>
      </p:sp>
      <p:sp>
        <p:nvSpPr>
          <p:cNvPr id="25" name="Rectangle 2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FAEDBA16-8DFA-EA6B-4339-D03550174223}"/>
              </a:ext>
            </a:extLst>
          </p:cNvPr>
          <p:cNvSpPr>
            <a:spLocks noGrp="1"/>
          </p:cNvSpPr>
          <p:nvPr>
            <p:ph idx="1"/>
          </p:nvPr>
        </p:nvSpPr>
        <p:spPr>
          <a:xfrm>
            <a:off x="1115568" y="2481943"/>
            <a:ext cx="10168128" cy="2557748"/>
          </a:xfrm>
        </p:spPr>
        <p:txBody>
          <a:bodyPr>
            <a:normAutofit fontScale="92500"/>
          </a:bodyPr>
          <a:lstStyle/>
          <a:p>
            <a:pPr marL="0" indent="0">
              <a:buNone/>
            </a:pPr>
            <a:r>
              <a:rPr lang="en-US" b="1" i="0" dirty="0">
                <a:effectLst/>
              </a:rPr>
              <a:t>Ambiguous language and experience gaps stall implementations</a:t>
            </a:r>
            <a:endParaRPr lang="en-US" b="1" dirty="0"/>
          </a:p>
          <a:p>
            <a:r>
              <a:rPr lang="en-US" sz="2200" b="0" i="0" dirty="0">
                <a:effectLst/>
              </a:rPr>
              <a:t>Communication challenges arise from conflicting priorities and varying levels of understanding between teams.</a:t>
            </a:r>
            <a:endParaRPr lang="en-US" sz="2200" i="1" dirty="0"/>
          </a:p>
          <a:p>
            <a:r>
              <a:rPr lang="en-US" sz="2200" b="0" i="1" u="none" strike="noStrike" dirty="0">
                <a:effectLst/>
                <a:latin typeface="Aptos" panose="020B0004020202020204" pitchFamily="34" charset="0"/>
              </a:rPr>
              <a:t>“I think that's what gets really tricky between privacy experts and then policymakers is policymakers saying I really need it to be accurate for all these policy changes and privacy people saying like, can't have your cake and eat it too.”</a:t>
            </a:r>
          </a:p>
          <a:p>
            <a:pPr marL="0" indent="0">
              <a:buNone/>
            </a:pPr>
            <a:endParaRPr lang="en-US" sz="2200" i="1" dirty="0"/>
          </a:p>
        </p:txBody>
      </p:sp>
      <p:pic>
        <p:nvPicPr>
          <p:cNvPr id="4" name="Picture 2" descr="A black background with a black square&#10;&#10;Description automatically generated with medium confidence">
            <a:extLst>
              <a:ext uri="{FF2B5EF4-FFF2-40B4-BE49-F238E27FC236}">
                <a16:creationId xmlns:a16="http://schemas.microsoft.com/office/drawing/2014/main" id="{3EF960AE-A574-06C4-C09D-14787ABC144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03109" y="5354687"/>
            <a:ext cx="1407315" cy="14073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A black background with a black square&#10;&#10;Description automatically generated with medium confidence">
            <a:extLst>
              <a:ext uri="{FF2B5EF4-FFF2-40B4-BE49-F238E27FC236}">
                <a16:creationId xmlns:a16="http://schemas.microsoft.com/office/drawing/2014/main" id="{02798BBB-B678-0129-08CB-71337306BD3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5716"/>
          <a:stretch/>
        </p:blipFill>
        <p:spPr bwMode="auto">
          <a:xfrm>
            <a:off x="9995637" y="5434720"/>
            <a:ext cx="1507633" cy="1270694"/>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a:extLst>
              <a:ext uri="{FF2B5EF4-FFF2-40B4-BE49-F238E27FC236}">
                <a16:creationId xmlns:a16="http://schemas.microsoft.com/office/drawing/2014/main" id="{55674B31-0646-14E3-489E-2CC1B2D2FD39}"/>
              </a:ext>
            </a:extLst>
          </p:cNvPr>
          <p:cNvSpPr/>
          <p:nvPr/>
        </p:nvSpPr>
        <p:spPr>
          <a:xfrm>
            <a:off x="4929808" y="4983342"/>
            <a:ext cx="2332383" cy="808382"/>
          </a:xfrm>
          <a:prstGeom prst="wedgeRoundRectCallout">
            <a:avLst>
              <a:gd name="adj1" fmla="val -37310"/>
              <a:gd name="adj2" fmla="val 70697"/>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D6DAD91-96AB-0A8F-27F9-0FC874DA5FCF}"/>
              </a:ext>
            </a:extLst>
          </p:cNvPr>
          <p:cNvSpPr txBox="1"/>
          <p:nvPr/>
        </p:nvSpPr>
        <p:spPr>
          <a:xfrm>
            <a:off x="5126420" y="5046212"/>
            <a:ext cx="1939159" cy="646331"/>
          </a:xfrm>
          <a:prstGeom prst="rect">
            <a:avLst/>
          </a:prstGeom>
          <a:noFill/>
        </p:spPr>
        <p:txBody>
          <a:bodyPr wrap="square" rtlCol="0">
            <a:spAutoFit/>
          </a:bodyPr>
          <a:lstStyle/>
          <a:p>
            <a:r>
              <a:rPr lang="en-US" dirty="0"/>
              <a:t>Epsilon needs to be below 1</a:t>
            </a:r>
          </a:p>
        </p:txBody>
      </p:sp>
      <p:sp>
        <p:nvSpPr>
          <p:cNvPr id="15" name="Rounded Rectangular Callout 14">
            <a:extLst>
              <a:ext uri="{FF2B5EF4-FFF2-40B4-BE49-F238E27FC236}">
                <a16:creationId xmlns:a16="http://schemas.microsoft.com/office/drawing/2014/main" id="{25EF2047-DF50-7B8D-16A1-380823569474}"/>
              </a:ext>
            </a:extLst>
          </p:cNvPr>
          <p:cNvSpPr/>
          <p:nvPr/>
        </p:nvSpPr>
        <p:spPr>
          <a:xfrm>
            <a:off x="7524614" y="4926090"/>
            <a:ext cx="2332383" cy="808382"/>
          </a:xfrm>
          <a:prstGeom prst="wedgeRoundRectCallout">
            <a:avLst>
              <a:gd name="adj1" fmla="val 44508"/>
              <a:gd name="adj2" fmla="val 82172"/>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BD928A1-BD8A-9476-1B1E-F08358B5FEBD}"/>
              </a:ext>
            </a:extLst>
          </p:cNvPr>
          <p:cNvSpPr txBox="1"/>
          <p:nvPr/>
        </p:nvSpPr>
        <p:spPr>
          <a:xfrm>
            <a:off x="7721226" y="4988960"/>
            <a:ext cx="1939159" cy="646331"/>
          </a:xfrm>
          <a:prstGeom prst="rect">
            <a:avLst/>
          </a:prstGeom>
          <a:noFill/>
        </p:spPr>
        <p:txBody>
          <a:bodyPr wrap="square" rtlCol="0">
            <a:spAutoFit/>
          </a:bodyPr>
          <a:lstStyle/>
          <a:p>
            <a:r>
              <a:rPr lang="en-US" dirty="0"/>
              <a:t>I want less than 10% error</a:t>
            </a:r>
          </a:p>
        </p:txBody>
      </p:sp>
      <p:sp>
        <p:nvSpPr>
          <p:cNvPr id="7" name="Slide Number Placeholder 6">
            <a:extLst>
              <a:ext uri="{FF2B5EF4-FFF2-40B4-BE49-F238E27FC236}">
                <a16:creationId xmlns:a16="http://schemas.microsoft.com/office/drawing/2014/main" id="{C6B243C5-A838-8108-FD4D-C89892F6AC0A}"/>
              </a:ext>
            </a:extLst>
          </p:cNvPr>
          <p:cNvSpPr>
            <a:spLocks noGrp="1"/>
          </p:cNvSpPr>
          <p:nvPr>
            <p:ph type="sldNum" sz="quarter" idx="12"/>
          </p:nvPr>
        </p:nvSpPr>
        <p:spPr/>
        <p:txBody>
          <a:bodyPr/>
          <a:lstStyle/>
          <a:p>
            <a:fld id="{889040C3-CBDF-6F4C-9237-BD5B677AAF99}" type="slidenum">
              <a:rPr lang="en-US" smtClean="0"/>
              <a:t>21</a:t>
            </a:fld>
            <a:endParaRPr lang="en-US"/>
          </a:p>
        </p:txBody>
      </p:sp>
    </p:spTree>
    <p:extLst>
      <p:ext uri="{BB962C8B-B14F-4D97-AF65-F5344CB8AC3E}">
        <p14:creationId xmlns:p14="http://schemas.microsoft.com/office/powerpoint/2010/main" val="1511791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0D9F7E-A12A-DF77-454F-F7029AD6D473}"/>
              </a:ext>
            </a:extLst>
          </p:cNvPr>
          <p:cNvSpPr>
            <a:spLocks noGrp="1"/>
          </p:cNvSpPr>
          <p:nvPr>
            <p:ph type="title"/>
          </p:nvPr>
        </p:nvSpPr>
        <p:spPr>
          <a:xfrm>
            <a:off x="1115568" y="548640"/>
            <a:ext cx="10168128" cy="1179576"/>
          </a:xfrm>
        </p:spPr>
        <p:txBody>
          <a:bodyPr>
            <a:normAutofit/>
          </a:bodyPr>
          <a:lstStyle/>
          <a:p>
            <a:r>
              <a:rPr lang="en-US" sz="4000" dirty="0"/>
              <a:t>Finding 4</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FAEDBA16-8DFA-EA6B-4339-D03550174223}"/>
              </a:ext>
            </a:extLst>
          </p:cNvPr>
          <p:cNvSpPr>
            <a:spLocks noGrp="1"/>
          </p:cNvSpPr>
          <p:nvPr>
            <p:ph idx="1"/>
          </p:nvPr>
        </p:nvSpPr>
        <p:spPr>
          <a:xfrm>
            <a:off x="1115568" y="2481943"/>
            <a:ext cx="10168128" cy="3695020"/>
          </a:xfrm>
        </p:spPr>
        <p:txBody>
          <a:bodyPr>
            <a:normAutofit/>
          </a:bodyPr>
          <a:lstStyle/>
          <a:p>
            <a:pPr marL="0" indent="0">
              <a:buNone/>
            </a:pPr>
            <a:r>
              <a:rPr lang="en-US" b="1" i="0" dirty="0">
                <a:effectLst/>
              </a:rPr>
              <a:t>Visualizations facilitate </a:t>
            </a:r>
            <a:r>
              <a:rPr lang="en-US" b="1" dirty="0"/>
              <a:t>c</a:t>
            </a:r>
            <a:r>
              <a:rPr lang="en-US" b="1" i="0" dirty="0">
                <a:effectLst/>
              </a:rPr>
              <a:t>ommunication</a:t>
            </a:r>
          </a:p>
          <a:p>
            <a:r>
              <a:rPr lang="en-US" sz="2200" b="0" i="1" dirty="0">
                <a:effectLst/>
              </a:rPr>
              <a:t>“In an educational context, something that allows you to move the sliders and show people what changes in the shape of things is very powerful for getting intuition. This is awesome for that.”</a:t>
            </a:r>
          </a:p>
          <a:p>
            <a:r>
              <a:rPr lang="en-US" sz="2200" b="0" i="1" dirty="0">
                <a:effectLst/>
              </a:rPr>
              <a:t>“A tool like this doesn’t require them to understand much about differential privacy—they can look at the epsilon and see that the bar gets too big. I think you could use it in that context, in negotiations between teams, to convince someone that it can’t be the way they want it to be.”</a:t>
            </a:r>
          </a:p>
          <a:p>
            <a:endParaRPr lang="en-US" sz="2200" i="1" dirty="0"/>
          </a:p>
        </p:txBody>
      </p:sp>
      <p:sp>
        <p:nvSpPr>
          <p:cNvPr id="4" name="Slide Number Placeholder 3">
            <a:extLst>
              <a:ext uri="{FF2B5EF4-FFF2-40B4-BE49-F238E27FC236}">
                <a16:creationId xmlns:a16="http://schemas.microsoft.com/office/drawing/2014/main" id="{3D23CCA5-8FCA-78BC-2A12-843A6EA23F38}"/>
              </a:ext>
            </a:extLst>
          </p:cNvPr>
          <p:cNvSpPr>
            <a:spLocks noGrp="1"/>
          </p:cNvSpPr>
          <p:nvPr>
            <p:ph type="sldNum" sz="quarter" idx="12"/>
          </p:nvPr>
        </p:nvSpPr>
        <p:spPr/>
        <p:txBody>
          <a:bodyPr/>
          <a:lstStyle/>
          <a:p>
            <a:fld id="{889040C3-CBDF-6F4C-9237-BD5B677AAF99}" type="slidenum">
              <a:rPr lang="en-US" smtClean="0"/>
              <a:t>22</a:t>
            </a:fld>
            <a:endParaRPr lang="en-US"/>
          </a:p>
        </p:txBody>
      </p:sp>
    </p:spTree>
    <p:extLst>
      <p:ext uri="{BB962C8B-B14F-4D97-AF65-F5344CB8AC3E}">
        <p14:creationId xmlns:p14="http://schemas.microsoft.com/office/powerpoint/2010/main" val="1626544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331E50E-9578-98C5-6E35-EC8BAA659F70}"/>
              </a:ext>
            </a:extLst>
          </p:cNvPr>
          <p:cNvSpPr>
            <a:spLocks noGrp="1"/>
          </p:cNvSpPr>
          <p:nvPr>
            <p:ph type="title"/>
          </p:nvPr>
        </p:nvSpPr>
        <p:spPr>
          <a:xfrm>
            <a:off x="1115568" y="548640"/>
            <a:ext cx="10168128" cy="1179576"/>
          </a:xfrm>
        </p:spPr>
        <p:txBody>
          <a:bodyPr>
            <a:normAutofit/>
          </a:bodyPr>
          <a:lstStyle/>
          <a:p>
            <a:r>
              <a:rPr lang="en-US" sz="4000"/>
              <a:t>Next steps</a:t>
            </a:r>
          </a:p>
        </p:txBody>
      </p:sp>
      <p:sp>
        <p:nvSpPr>
          <p:cNvPr id="15" name="Rectangle 1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4C34C3E-0582-10EB-1ECD-4FFA91453716}"/>
              </a:ext>
            </a:extLst>
          </p:cNvPr>
          <p:cNvSpPr>
            <a:spLocks noGrp="1"/>
          </p:cNvSpPr>
          <p:nvPr>
            <p:ph idx="1"/>
          </p:nvPr>
        </p:nvSpPr>
        <p:spPr>
          <a:xfrm>
            <a:off x="1115568" y="2481943"/>
            <a:ext cx="10168128" cy="1594111"/>
          </a:xfrm>
        </p:spPr>
        <p:txBody>
          <a:bodyPr>
            <a:normAutofit/>
          </a:bodyPr>
          <a:lstStyle/>
          <a:p>
            <a:r>
              <a:rPr lang="en-US" sz="2400" dirty="0"/>
              <a:t>~10 more interviews</a:t>
            </a:r>
          </a:p>
          <a:p>
            <a:r>
              <a:rPr lang="en-US" sz="2400" dirty="0"/>
              <a:t>Refine visualization based on user needs + lack of existing resources</a:t>
            </a:r>
          </a:p>
          <a:p>
            <a:r>
              <a:rPr lang="en-US" sz="2400" dirty="0"/>
              <a:t>User study with end users</a:t>
            </a:r>
          </a:p>
        </p:txBody>
      </p:sp>
      <p:sp>
        <p:nvSpPr>
          <p:cNvPr id="4" name="Slide Number Placeholder 3">
            <a:extLst>
              <a:ext uri="{FF2B5EF4-FFF2-40B4-BE49-F238E27FC236}">
                <a16:creationId xmlns:a16="http://schemas.microsoft.com/office/drawing/2014/main" id="{583A8EEC-2E12-898E-9A28-73B9ABBD5B55}"/>
              </a:ext>
            </a:extLst>
          </p:cNvPr>
          <p:cNvSpPr>
            <a:spLocks noGrp="1"/>
          </p:cNvSpPr>
          <p:nvPr>
            <p:ph type="sldNum" sz="quarter" idx="12"/>
          </p:nvPr>
        </p:nvSpPr>
        <p:spPr>
          <a:xfrm>
            <a:off x="8540496" y="6356350"/>
            <a:ext cx="2743200" cy="365125"/>
          </a:xfrm>
        </p:spPr>
        <p:txBody>
          <a:bodyPr>
            <a:normAutofit/>
          </a:bodyPr>
          <a:lstStyle/>
          <a:p>
            <a:pPr>
              <a:spcAft>
                <a:spcPts val="600"/>
              </a:spcAft>
            </a:pPr>
            <a:fld id="{889040C3-CBDF-6F4C-9237-BD5B677AAF99}" type="slidenum">
              <a:rPr lang="en-US">
                <a:solidFill>
                  <a:schemeClr val="tx1">
                    <a:lumMod val="50000"/>
                    <a:lumOff val="50000"/>
                  </a:schemeClr>
                </a:solidFill>
              </a:rPr>
              <a:pPr>
                <a:spcAft>
                  <a:spcPts val="600"/>
                </a:spcAft>
              </a:pPr>
              <a:t>23</a:t>
            </a:fld>
            <a:endParaRPr lang="en-US">
              <a:solidFill>
                <a:schemeClr val="tx1">
                  <a:lumMod val="50000"/>
                  <a:lumOff val="50000"/>
                </a:schemeClr>
              </a:solidFill>
            </a:endParaRPr>
          </a:p>
        </p:txBody>
      </p:sp>
      <p:sp>
        <p:nvSpPr>
          <p:cNvPr id="5" name="Content Placeholder 2">
            <a:extLst>
              <a:ext uri="{FF2B5EF4-FFF2-40B4-BE49-F238E27FC236}">
                <a16:creationId xmlns:a16="http://schemas.microsoft.com/office/drawing/2014/main" id="{1150195B-60A6-C84D-12BF-E2A738BEC798}"/>
              </a:ext>
            </a:extLst>
          </p:cNvPr>
          <p:cNvSpPr txBox="1">
            <a:spLocks/>
          </p:cNvSpPr>
          <p:nvPr/>
        </p:nvSpPr>
        <p:spPr>
          <a:xfrm>
            <a:off x="1115568" y="3852637"/>
            <a:ext cx="10168128" cy="19127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End results</a:t>
            </a:r>
          </a:p>
          <a:p>
            <a:pPr lvl="1"/>
            <a:r>
              <a:rPr lang="en-US" dirty="0"/>
              <a:t>Primary implementation decision challenges in practice</a:t>
            </a:r>
          </a:p>
          <a:p>
            <a:pPr lvl="1"/>
            <a:r>
              <a:rPr lang="en-US" dirty="0"/>
              <a:t>Web-based tool for exploring these decisions</a:t>
            </a:r>
          </a:p>
          <a:p>
            <a:pPr lvl="1"/>
            <a:r>
              <a:rPr lang="en-US" dirty="0"/>
              <a:t>Quantitative insights into effective visualization strategies</a:t>
            </a:r>
          </a:p>
        </p:txBody>
      </p:sp>
    </p:spTree>
    <p:extLst>
      <p:ext uri="{BB962C8B-B14F-4D97-AF65-F5344CB8AC3E}">
        <p14:creationId xmlns:p14="http://schemas.microsoft.com/office/powerpoint/2010/main" val="37485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D65300-BA17-A026-5ED8-6D0B6A469C63}"/>
              </a:ext>
            </a:extLst>
          </p:cNvPr>
          <p:cNvSpPr>
            <a:spLocks noGrp="1"/>
          </p:cNvSpPr>
          <p:nvPr>
            <p:ph type="title"/>
          </p:nvPr>
        </p:nvSpPr>
        <p:spPr>
          <a:xfrm>
            <a:off x="838200" y="365125"/>
            <a:ext cx="10515600" cy="1325563"/>
          </a:xfrm>
        </p:spPr>
        <p:txBody>
          <a:bodyPr>
            <a:normAutofit/>
          </a:bodyPr>
          <a:lstStyle/>
          <a:p>
            <a:r>
              <a:rPr lang="en-US" sz="5400"/>
              <a:t>Conclusion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E7B647C-4198-C231-1EB5-BE48979E0BC5}"/>
              </a:ext>
            </a:extLst>
          </p:cNvPr>
          <p:cNvSpPr>
            <a:spLocks noGrp="1"/>
          </p:cNvSpPr>
          <p:nvPr>
            <p:ph idx="1"/>
          </p:nvPr>
        </p:nvSpPr>
        <p:spPr>
          <a:xfrm>
            <a:off x="838200" y="1929384"/>
            <a:ext cx="10515600" cy="982113"/>
          </a:xfrm>
        </p:spPr>
        <p:txBody>
          <a:bodyPr>
            <a:normAutofit/>
          </a:bodyPr>
          <a:lstStyle/>
          <a:p>
            <a:r>
              <a:rPr lang="en-US" sz="2200" dirty="0"/>
              <a:t>Creating a visualization tool that allows practitioners to experiment with privacy/accuracy tradeoffs across a broad spectrum of implementation decisions.</a:t>
            </a:r>
          </a:p>
        </p:txBody>
      </p:sp>
      <p:sp>
        <p:nvSpPr>
          <p:cNvPr id="4" name="Slide Number Placeholder 3">
            <a:extLst>
              <a:ext uri="{FF2B5EF4-FFF2-40B4-BE49-F238E27FC236}">
                <a16:creationId xmlns:a16="http://schemas.microsoft.com/office/drawing/2014/main" id="{FC507157-B600-008F-FAAB-BDBC7A30A40B}"/>
              </a:ext>
            </a:extLst>
          </p:cNvPr>
          <p:cNvSpPr>
            <a:spLocks noGrp="1"/>
          </p:cNvSpPr>
          <p:nvPr>
            <p:ph type="sldNum" sz="quarter" idx="12"/>
          </p:nvPr>
        </p:nvSpPr>
        <p:spPr/>
        <p:txBody>
          <a:bodyPr/>
          <a:lstStyle/>
          <a:p>
            <a:fld id="{889040C3-CBDF-6F4C-9237-BD5B677AAF99}" type="slidenum">
              <a:rPr lang="en-US" smtClean="0"/>
              <a:t>24</a:t>
            </a:fld>
            <a:endParaRPr lang="en-US"/>
          </a:p>
        </p:txBody>
      </p:sp>
      <p:sp>
        <p:nvSpPr>
          <p:cNvPr id="5" name="Content Placeholder 2">
            <a:extLst>
              <a:ext uri="{FF2B5EF4-FFF2-40B4-BE49-F238E27FC236}">
                <a16:creationId xmlns:a16="http://schemas.microsoft.com/office/drawing/2014/main" id="{E0736CC7-FA03-C569-3871-C058AD2CF5CB}"/>
              </a:ext>
            </a:extLst>
          </p:cNvPr>
          <p:cNvSpPr txBox="1">
            <a:spLocks/>
          </p:cNvSpPr>
          <p:nvPr/>
        </p:nvSpPr>
        <p:spPr>
          <a:xfrm>
            <a:off x="836676" y="2813497"/>
            <a:ext cx="10515600" cy="8541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We are currently conducting interviews to better understand implementation decision challenges</a:t>
            </a:r>
          </a:p>
        </p:txBody>
      </p:sp>
      <p:sp>
        <p:nvSpPr>
          <p:cNvPr id="6" name="Content Placeholder 2">
            <a:extLst>
              <a:ext uri="{FF2B5EF4-FFF2-40B4-BE49-F238E27FC236}">
                <a16:creationId xmlns:a16="http://schemas.microsoft.com/office/drawing/2014/main" id="{A8A18D47-F398-DFAE-E3D5-5ACD3D40DD5B}"/>
              </a:ext>
            </a:extLst>
          </p:cNvPr>
          <p:cNvSpPr txBox="1">
            <a:spLocks/>
          </p:cNvSpPr>
          <p:nvPr/>
        </p:nvSpPr>
        <p:spPr>
          <a:xfrm>
            <a:off x="836676" y="3667613"/>
            <a:ext cx="10515600" cy="8541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Our initial findings show that interactive visualizations can help ground DP concepts and facilitate communication</a:t>
            </a:r>
          </a:p>
        </p:txBody>
      </p:sp>
      <p:sp>
        <p:nvSpPr>
          <p:cNvPr id="7" name="Content Placeholder 2">
            <a:extLst>
              <a:ext uri="{FF2B5EF4-FFF2-40B4-BE49-F238E27FC236}">
                <a16:creationId xmlns:a16="http://schemas.microsoft.com/office/drawing/2014/main" id="{9A37CD00-7192-6091-6599-72521F01FCD9}"/>
              </a:ext>
            </a:extLst>
          </p:cNvPr>
          <p:cNvSpPr txBox="1">
            <a:spLocks/>
          </p:cNvSpPr>
          <p:nvPr/>
        </p:nvSpPr>
        <p:spPr>
          <a:xfrm>
            <a:off x="836676" y="4488314"/>
            <a:ext cx="10515600" cy="6338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If you’re excited about visualization and differential privacy come talk to us!</a:t>
            </a:r>
          </a:p>
        </p:txBody>
      </p:sp>
      <p:sp>
        <p:nvSpPr>
          <p:cNvPr id="9" name="TextBox 8">
            <a:extLst>
              <a:ext uri="{FF2B5EF4-FFF2-40B4-BE49-F238E27FC236}">
                <a16:creationId xmlns:a16="http://schemas.microsoft.com/office/drawing/2014/main" id="{4A249BE7-F24C-39AA-08EE-0715935E0AC9}"/>
              </a:ext>
            </a:extLst>
          </p:cNvPr>
          <p:cNvSpPr txBox="1"/>
          <p:nvPr/>
        </p:nvSpPr>
        <p:spPr>
          <a:xfrm>
            <a:off x="836676" y="5969126"/>
            <a:ext cx="4510006" cy="369332"/>
          </a:xfrm>
          <a:prstGeom prst="rect">
            <a:avLst/>
          </a:prstGeom>
          <a:noFill/>
        </p:spPr>
        <p:txBody>
          <a:bodyPr wrap="square" rtlCol="0">
            <a:spAutoFit/>
          </a:bodyPr>
          <a:lstStyle/>
          <a:p>
            <a:r>
              <a:rPr lang="en-US" dirty="0"/>
              <a:t>Email: </a:t>
            </a:r>
            <a:r>
              <a:rPr lang="en-US" dirty="0" err="1"/>
              <a:t>panavas.l@northeastern.edu</a:t>
            </a:r>
            <a:endParaRPr lang="en-US" dirty="0"/>
          </a:p>
        </p:txBody>
      </p:sp>
    </p:spTree>
    <p:extLst>
      <p:ext uri="{BB962C8B-B14F-4D97-AF65-F5344CB8AC3E}">
        <p14:creationId xmlns:p14="http://schemas.microsoft.com/office/powerpoint/2010/main" val="386385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2" name="Rectangle 2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462D97-76C2-670D-827A-1BDD4087783E}"/>
              </a:ext>
            </a:extLst>
          </p:cNvPr>
          <p:cNvSpPr>
            <a:spLocks noGrp="1"/>
          </p:cNvSpPr>
          <p:nvPr>
            <p:ph type="title"/>
          </p:nvPr>
        </p:nvSpPr>
        <p:spPr>
          <a:xfrm>
            <a:off x="1043631" y="809898"/>
            <a:ext cx="9942716" cy="1554480"/>
          </a:xfrm>
        </p:spPr>
        <p:txBody>
          <a:bodyPr anchor="ctr">
            <a:normAutofit/>
          </a:bodyPr>
          <a:lstStyle/>
          <a:p>
            <a:r>
              <a:rPr lang="en-US" sz="4800"/>
              <a:t>Project Goal</a:t>
            </a:r>
          </a:p>
        </p:txBody>
      </p:sp>
      <p:sp>
        <p:nvSpPr>
          <p:cNvPr id="3" name="Content Placeholder 2">
            <a:extLst>
              <a:ext uri="{FF2B5EF4-FFF2-40B4-BE49-F238E27FC236}">
                <a16:creationId xmlns:a16="http://schemas.microsoft.com/office/drawing/2014/main" id="{E9763829-D98C-B14C-8CE0-BEC7E722526E}"/>
              </a:ext>
            </a:extLst>
          </p:cNvPr>
          <p:cNvSpPr>
            <a:spLocks noGrp="1"/>
          </p:cNvSpPr>
          <p:nvPr>
            <p:ph idx="1"/>
          </p:nvPr>
        </p:nvSpPr>
        <p:spPr>
          <a:xfrm>
            <a:off x="1045028" y="3017522"/>
            <a:ext cx="9941319" cy="3124658"/>
          </a:xfrm>
        </p:spPr>
        <p:txBody>
          <a:bodyPr anchor="ctr">
            <a:normAutofit/>
          </a:bodyPr>
          <a:lstStyle/>
          <a:p>
            <a:pPr marL="0" indent="0">
              <a:buNone/>
            </a:pPr>
            <a:r>
              <a:rPr lang="en-US" sz="2400" dirty="0"/>
              <a:t>Create a </a:t>
            </a:r>
            <a:r>
              <a:rPr lang="en-US" sz="2400" b="1" dirty="0"/>
              <a:t>visualization tool </a:t>
            </a:r>
            <a:r>
              <a:rPr lang="en-US" sz="2400" dirty="0"/>
              <a:t>that allows practitioners to experiment with </a:t>
            </a:r>
            <a:r>
              <a:rPr lang="en-US" sz="2400" b="1" dirty="0"/>
              <a:t>privacy/accuracy tradeoffs</a:t>
            </a:r>
            <a:r>
              <a:rPr lang="en-US" sz="2400" dirty="0"/>
              <a:t> across a broad spectrum of </a:t>
            </a:r>
            <a:r>
              <a:rPr lang="en-US" sz="2400" b="1" dirty="0"/>
              <a:t>differential privacy</a:t>
            </a:r>
            <a:r>
              <a:rPr lang="en-US" sz="2400" dirty="0"/>
              <a:t> </a:t>
            </a:r>
            <a:r>
              <a:rPr lang="en-US" sz="2400" b="1" dirty="0"/>
              <a:t>implementation decisions.</a:t>
            </a:r>
          </a:p>
        </p:txBody>
      </p:sp>
      <p:cxnSp>
        <p:nvCxnSpPr>
          <p:cNvPr id="28" name="Straight Connector 2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B5663DCC-6C2F-EDC2-43D4-59286F2A49D3}"/>
              </a:ext>
            </a:extLst>
          </p:cNvPr>
          <p:cNvSpPr>
            <a:spLocks noGrp="1"/>
          </p:cNvSpPr>
          <p:nvPr>
            <p:ph type="sldNum" sz="quarter" idx="12"/>
          </p:nvPr>
        </p:nvSpPr>
        <p:spPr/>
        <p:txBody>
          <a:bodyPr/>
          <a:lstStyle/>
          <a:p>
            <a:fld id="{889040C3-CBDF-6F4C-9237-BD5B677AAF99}" type="slidenum">
              <a:rPr lang="en-US" smtClean="0"/>
              <a:t>3</a:t>
            </a:fld>
            <a:endParaRPr lang="en-US"/>
          </a:p>
        </p:txBody>
      </p:sp>
    </p:spTree>
    <p:extLst>
      <p:ext uri="{BB962C8B-B14F-4D97-AF65-F5344CB8AC3E}">
        <p14:creationId xmlns:p14="http://schemas.microsoft.com/office/powerpoint/2010/main" val="612565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6" name="Rectangle 2055">
            <a:extLst>
              <a:ext uri="{FF2B5EF4-FFF2-40B4-BE49-F238E27FC236}">
                <a16:creationId xmlns:a16="http://schemas.microsoft.com/office/drawing/2014/main" id="{149FB5C3-7336-4FE0-A30C-CC0A3646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7" name="Group 2056">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058" name="Rectangle 2057">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0" name="Rectangle 2059">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4" name="Rectangle 2063">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305BD4-749D-83C5-F6B1-3A95979C73E7}"/>
              </a:ext>
            </a:extLst>
          </p:cNvPr>
          <p:cNvSpPr>
            <a:spLocks noGrp="1"/>
          </p:cNvSpPr>
          <p:nvPr>
            <p:ph type="title"/>
          </p:nvPr>
        </p:nvSpPr>
        <p:spPr>
          <a:xfrm>
            <a:off x="1057025" y="922644"/>
            <a:ext cx="5040285" cy="1169585"/>
          </a:xfrm>
        </p:spPr>
        <p:txBody>
          <a:bodyPr anchor="b">
            <a:normAutofit/>
          </a:bodyPr>
          <a:lstStyle/>
          <a:p>
            <a:r>
              <a:rPr lang="en-US" sz="4000"/>
              <a:t>Motivation</a:t>
            </a:r>
          </a:p>
        </p:txBody>
      </p:sp>
      <p:sp>
        <p:nvSpPr>
          <p:cNvPr id="2066" name="Rectangle 2065">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E67604B-1CE2-EB07-756F-B46BB4DF79D8}"/>
              </a:ext>
            </a:extLst>
          </p:cNvPr>
          <p:cNvSpPr>
            <a:spLocks noGrp="1"/>
          </p:cNvSpPr>
          <p:nvPr>
            <p:ph idx="1"/>
          </p:nvPr>
        </p:nvSpPr>
        <p:spPr>
          <a:xfrm>
            <a:off x="1055715" y="2508105"/>
            <a:ext cx="5040285" cy="3632493"/>
          </a:xfrm>
        </p:spPr>
        <p:txBody>
          <a:bodyPr anchor="t">
            <a:normAutofit/>
          </a:bodyPr>
          <a:lstStyle/>
          <a:p>
            <a:r>
              <a:rPr lang="en-US" sz="2000" dirty="0"/>
              <a:t>Implementations require a variety of different people working together</a:t>
            </a:r>
          </a:p>
        </p:txBody>
      </p:sp>
      <p:pic>
        <p:nvPicPr>
          <p:cNvPr id="2050" name="Picture 2" descr="A black background with a black square&#10;&#10;Description automatically generated with medium confidence">
            <a:extLst>
              <a:ext uri="{FF2B5EF4-FFF2-40B4-BE49-F238E27FC236}">
                <a16:creationId xmlns:a16="http://schemas.microsoft.com/office/drawing/2014/main" id="{B7B037CD-1CDE-A0CD-25B4-A67C5FE21A4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50640" y="774285"/>
            <a:ext cx="2581173" cy="258117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 black background with a black square&#10;&#10;Description automatically generated with medium confidence">
            <a:extLst>
              <a:ext uri="{FF2B5EF4-FFF2-40B4-BE49-F238E27FC236}">
                <a16:creationId xmlns:a16="http://schemas.microsoft.com/office/drawing/2014/main" id="{B6E274C3-DCDE-1029-2B19-7F6883FC929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5716"/>
          <a:stretch/>
        </p:blipFill>
        <p:spPr bwMode="auto">
          <a:xfrm>
            <a:off x="7609992" y="3575074"/>
            <a:ext cx="3062470" cy="258117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5717C067-BF72-2045-A1AF-59EFC82D6466}"/>
              </a:ext>
            </a:extLst>
          </p:cNvPr>
          <p:cNvSpPr>
            <a:spLocks noGrp="1"/>
          </p:cNvSpPr>
          <p:nvPr>
            <p:ph type="sldNum" sz="quarter" idx="12"/>
          </p:nvPr>
        </p:nvSpPr>
        <p:spPr/>
        <p:txBody>
          <a:bodyPr/>
          <a:lstStyle/>
          <a:p>
            <a:fld id="{889040C3-CBDF-6F4C-9237-BD5B677AAF99}" type="slidenum">
              <a:rPr lang="en-US" smtClean="0"/>
              <a:t>4</a:t>
            </a:fld>
            <a:endParaRPr lang="en-US"/>
          </a:p>
        </p:txBody>
      </p:sp>
    </p:spTree>
    <p:extLst>
      <p:ext uri="{BB962C8B-B14F-4D97-AF65-F5344CB8AC3E}">
        <p14:creationId xmlns:p14="http://schemas.microsoft.com/office/powerpoint/2010/main" val="1274923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9" name="Rectangle 2058">
            <a:extLst>
              <a:ext uri="{FF2B5EF4-FFF2-40B4-BE49-F238E27FC236}">
                <a16:creationId xmlns:a16="http://schemas.microsoft.com/office/drawing/2014/main" id="{149FB5C3-7336-4FE0-A30C-CC0A3646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1" name="Group 2060">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062" name="Rectangle 2061">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Rectangle 2062">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5" name="Rectangle 2064">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305BD4-749D-83C5-F6B1-3A95979C73E7}"/>
              </a:ext>
            </a:extLst>
          </p:cNvPr>
          <p:cNvSpPr>
            <a:spLocks noGrp="1"/>
          </p:cNvSpPr>
          <p:nvPr>
            <p:ph type="title"/>
          </p:nvPr>
        </p:nvSpPr>
        <p:spPr>
          <a:xfrm>
            <a:off x="1057025" y="922644"/>
            <a:ext cx="5040285" cy="1169585"/>
          </a:xfrm>
        </p:spPr>
        <p:txBody>
          <a:bodyPr anchor="b">
            <a:normAutofit/>
          </a:bodyPr>
          <a:lstStyle/>
          <a:p>
            <a:r>
              <a:rPr lang="en-US" sz="4000"/>
              <a:t>Motivation</a:t>
            </a:r>
          </a:p>
        </p:txBody>
      </p:sp>
      <p:sp>
        <p:nvSpPr>
          <p:cNvPr id="2067" name="Rectangle 2066">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E67604B-1CE2-EB07-756F-B46BB4DF79D8}"/>
              </a:ext>
            </a:extLst>
          </p:cNvPr>
          <p:cNvSpPr>
            <a:spLocks noGrp="1"/>
          </p:cNvSpPr>
          <p:nvPr>
            <p:ph idx="1"/>
          </p:nvPr>
        </p:nvSpPr>
        <p:spPr>
          <a:xfrm>
            <a:off x="1055715" y="2508105"/>
            <a:ext cx="5040285" cy="3632493"/>
          </a:xfrm>
        </p:spPr>
        <p:txBody>
          <a:bodyPr anchor="t">
            <a:normAutofit/>
          </a:bodyPr>
          <a:lstStyle/>
          <a:p>
            <a:r>
              <a:rPr lang="en-US" sz="2000" dirty="0"/>
              <a:t>Implementations require a variety of different people working together</a:t>
            </a:r>
          </a:p>
          <a:p>
            <a:r>
              <a:rPr lang="en-US" sz="2000" dirty="0"/>
              <a:t>Most people do not have a background in differential privacy</a:t>
            </a:r>
          </a:p>
          <a:p>
            <a:pPr marL="0" indent="0">
              <a:buNone/>
            </a:pPr>
            <a:endParaRPr lang="en-US" sz="2000" dirty="0"/>
          </a:p>
        </p:txBody>
      </p:sp>
      <p:pic>
        <p:nvPicPr>
          <p:cNvPr id="3074" name="Picture 2" descr="Differential Privacy Definition ...">
            <a:extLst>
              <a:ext uri="{FF2B5EF4-FFF2-40B4-BE49-F238E27FC236}">
                <a16:creationId xmlns:a16="http://schemas.microsoft.com/office/drawing/2014/main" id="{C120460C-86DD-82FB-6789-E57C462925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9479" y="3088070"/>
            <a:ext cx="5158663" cy="123628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C2F188EE-B9F8-9EB5-020C-E9FE68A6129B}"/>
              </a:ext>
            </a:extLst>
          </p:cNvPr>
          <p:cNvSpPr>
            <a:spLocks noGrp="1"/>
          </p:cNvSpPr>
          <p:nvPr>
            <p:ph type="sldNum" sz="quarter" idx="12"/>
          </p:nvPr>
        </p:nvSpPr>
        <p:spPr/>
        <p:txBody>
          <a:bodyPr/>
          <a:lstStyle/>
          <a:p>
            <a:fld id="{889040C3-CBDF-6F4C-9237-BD5B677AAF99}" type="slidenum">
              <a:rPr lang="en-US" smtClean="0"/>
              <a:t>5</a:t>
            </a:fld>
            <a:endParaRPr lang="en-US"/>
          </a:p>
        </p:txBody>
      </p:sp>
    </p:spTree>
    <p:extLst>
      <p:ext uri="{BB962C8B-B14F-4D97-AF65-F5344CB8AC3E}">
        <p14:creationId xmlns:p14="http://schemas.microsoft.com/office/powerpoint/2010/main" val="3678883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9" name="Rectangle 2058">
            <a:extLst>
              <a:ext uri="{FF2B5EF4-FFF2-40B4-BE49-F238E27FC236}">
                <a16:creationId xmlns:a16="http://schemas.microsoft.com/office/drawing/2014/main" id="{149FB5C3-7336-4FE0-A30C-CC0A3646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1" name="Group 2060">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062" name="Rectangle 2061">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Rectangle 2062">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5" name="Rectangle 2064">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305BD4-749D-83C5-F6B1-3A95979C73E7}"/>
              </a:ext>
            </a:extLst>
          </p:cNvPr>
          <p:cNvSpPr>
            <a:spLocks noGrp="1"/>
          </p:cNvSpPr>
          <p:nvPr>
            <p:ph type="title"/>
          </p:nvPr>
        </p:nvSpPr>
        <p:spPr>
          <a:xfrm>
            <a:off x="1057025" y="922644"/>
            <a:ext cx="5040285" cy="1169585"/>
          </a:xfrm>
        </p:spPr>
        <p:txBody>
          <a:bodyPr anchor="b">
            <a:normAutofit/>
          </a:bodyPr>
          <a:lstStyle/>
          <a:p>
            <a:r>
              <a:rPr lang="en-US" sz="4000"/>
              <a:t>Motivation</a:t>
            </a:r>
          </a:p>
        </p:txBody>
      </p:sp>
      <p:sp>
        <p:nvSpPr>
          <p:cNvPr id="2067" name="Rectangle 2066">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E67604B-1CE2-EB07-756F-B46BB4DF79D8}"/>
              </a:ext>
            </a:extLst>
          </p:cNvPr>
          <p:cNvSpPr>
            <a:spLocks noGrp="1"/>
          </p:cNvSpPr>
          <p:nvPr>
            <p:ph idx="1"/>
          </p:nvPr>
        </p:nvSpPr>
        <p:spPr>
          <a:xfrm>
            <a:off x="1055715" y="2508105"/>
            <a:ext cx="5040285" cy="3632493"/>
          </a:xfrm>
        </p:spPr>
        <p:txBody>
          <a:bodyPr anchor="t">
            <a:normAutofit/>
          </a:bodyPr>
          <a:lstStyle/>
          <a:p>
            <a:r>
              <a:rPr lang="en-US" sz="2000" dirty="0"/>
              <a:t>Implementations require a variety of different people working together</a:t>
            </a:r>
          </a:p>
          <a:p>
            <a:r>
              <a:rPr lang="en-US" sz="2000" dirty="0"/>
              <a:t>Most people do not have a background in differential privacy</a:t>
            </a:r>
          </a:p>
          <a:p>
            <a:r>
              <a:rPr lang="en-US" sz="2000" dirty="0"/>
              <a:t>Available resources are often too technical</a:t>
            </a:r>
          </a:p>
        </p:txBody>
      </p:sp>
      <p:pic>
        <p:nvPicPr>
          <p:cNvPr id="7170" name="Picture 2" descr="Programming Differential Privacy">
            <a:extLst>
              <a:ext uri="{FF2B5EF4-FFF2-40B4-BE49-F238E27FC236}">
                <a16:creationId xmlns:a16="http://schemas.microsoft.com/office/drawing/2014/main" id="{842C1444-612A-7CB7-71A0-67B6559C60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8192" y="2105186"/>
            <a:ext cx="2428093" cy="314240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Amazon.com: The Algorithmic Foundations of Differential Privacy  (Foundations and Trends(r) in Theoretical Computer Science): 9781601988188:  Dwork, ...">
            <a:extLst>
              <a:ext uri="{FF2B5EF4-FFF2-40B4-BE49-F238E27FC236}">
                <a16:creationId xmlns:a16="http://schemas.microsoft.com/office/drawing/2014/main" id="{2844DA7B-4D88-12F7-7E83-A83E33374B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7698" y="2105186"/>
            <a:ext cx="2137968" cy="320028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49D5449-B569-7BE8-87F8-8F2838EC840A}"/>
              </a:ext>
            </a:extLst>
          </p:cNvPr>
          <p:cNvSpPr>
            <a:spLocks noGrp="1"/>
          </p:cNvSpPr>
          <p:nvPr>
            <p:ph type="sldNum" sz="quarter" idx="12"/>
          </p:nvPr>
        </p:nvSpPr>
        <p:spPr/>
        <p:txBody>
          <a:bodyPr/>
          <a:lstStyle/>
          <a:p>
            <a:fld id="{889040C3-CBDF-6F4C-9237-BD5B677AAF99}" type="slidenum">
              <a:rPr lang="en-US" smtClean="0"/>
              <a:t>6</a:t>
            </a:fld>
            <a:endParaRPr lang="en-US"/>
          </a:p>
        </p:txBody>
      </p:sp>
    </p:spTree>
    <p:extLst>
      <p:ext uri="{BB962C8B-B14F-4D97-AF65-F5344CB8AC3E}">
        <p14:creationId xmlns:p14="http://schemas.microsoft.com/office/powerpoint/2010/main" val="208657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D0B1-A7A5-7F7E-1906-C872CB7DC22D}"/>
              </a:ext>
            </a:extLst>
          </p:cNvPr>
          <p:cNvSpPr>
            <a:spLocks noGrp="1"/>
          </p:cNvSpPr>
          <p:nvPr>
            <p:ph type="title"/>
          </p:nvPr>
        </p:nvSpPr>
        <p:spPr/>
        <p:txBody>
          <a:bodyPr/>
          <a:lstStyle/>
          <a:p>
            <a:r>
              <a:rPr lang="en-US" dirty="0"/>
              <a:t>Differential Privacy Introduction</a:t>
            </a:r>
          </a:p>
        </p:txBody>
      </p:sp>
      <p:sp>
        <p:nvSpPr>
          <p:cNvPr id="3" name="Content Placeholder 2">
            <a:extLst>
              <a:ext uri="{FF2B5EF4-FFF2-40B4-BE49-F238E27FC236}">
                <a16:creationId xmlns:a16="http://schemas.microsoft.com/office/drawing/2014/main" id="{E4FE7EAD-3DC5-7BC8-742F-C871F28BCBDE}"/>
              </a:ext>
            </a:extLst>
          </p:cNvPr>
          <p:cNvSpPr>
            <a:spLocks noGrp="1"/>
          </p:cNvSpPr>
          <p:nvPr>
            <p:ph idx="1"/>
          </p:nvPr>
        </p:nvSpPr>
        <p:spPr>
          <a:xfrm>
            <a:off x="838200" y="1825625"/>
            <a:ext cx="10515600" cy="1356414"/>
          </a:xfrm>
        </p:spPr>
        <p:txBody>
          <a:bodyPr>
            <a:normAutofit lnSpcReduction="10000"/>
          </a:bodyPr>
          <a:lstStyle/>
          <a:p>
            <a:r>
              <a:rPr lang="en-US" dirty="0"/>
              <a:t>A method of data anonymization that mathematically guarantees user privacy</a:t>
            </a:r>
          </a:p>
          <a:p>
            <a:r>
              <a:rPr lang="en-US" dirty="0"/>
              <a:t>Cannot say if any individual is or is not in the data</a:t>
            </a:r>
          </a:p>
        </p:txBody>
      </p:sp>
      <p:pic>
        <p:nvPicPr>
          <p:cNvPr id="2050" name="Picture 2">
            <a:extLst>
              <a:ext uri="{FF2B5EF4-FFF2-40B4-BE49-F238E27FC236}">
                <a16:creationId xmlns:a16="http://schemas.microsoft.com/office/drawing/2014/main" id="{89121724-2CBC-F2C5-7980-68F1AD8FCE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6041"/>
          <a:stretch/>
        </p:blipFill>
        <p:spPr bwMode="auto">
          <a:xfrm>
            <a:off x="0" y="4100456"/>
            <a:ext cx="1179290" cy="9901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7626C1BB-B3DA-A4E1-74CB-53E32DCB92C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6250"/>
          <a:stretch/>
        </p:blipFill>
        <p:spPr bwMode="auto">
          <a:xfrm>
            <a:off x="1340762" y="3800482"/>
            <a:ext cx="2018732" cy="169068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59B566F9-FCEC-ADEE-A98C-29BFA89D0B4F}"/>
              </a:ext>
            </a:extLst>
          </p:cNvPr>
          <p:cNvSpPr txBox="1">
            <a:spLocks/>
          </p:cNvSpPr>
          <p:nvPr/>
        </p:nvSpPr>
        <p:spPr>
          <a:xfrm>
            <a:off x="1179290" y="5675319"/>
            <a:ext cx="2485819"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t>Counts, histograms, means</a:t>
            </a:r>
          </a:p>
        </p:txBody>
      </p:sp>
      <p:pic>
        <p:nvPicPr>
          <p:cNvPr id="14" name="Picture 13" descr="A graph with green squares&#10;&#10;Description automatically generated">
            <a:extLst>
              <a:ext uri="{FF2B5EF4-FFF2-40B4-BE49-F238E27FC236}">
                <a16:creationId xmlns:a16="http://schemas.microsoft.com/office/drawing/2014/main" id="{AD231907-D94E-832E-11C3-6AE99B99FDB3}"/>
              </a:ext>
            </a:extLst>
          </p:cNvPr>
          <p:cNvPicPr>
            <a:picLocks noChangeAspect="1"/>
          </p:cNvPicPr>
          <p:nvPr/>
        </p:nvPicPr>
        <p:blipFill>
          <a:blip r:embed="rId5"/>
          <a:srcRect l="7683" t="11198"/>
          <a:stretch/>
        </p:blipFill>
        <p:spPr>
          <a:xfrm>
            <a:off x="9544050" y="3488741"/>
            <a:ext cx="2647950" cy="1910333"/>
          </a:xfrm>
          <a:prstGeom prst="rect">
            <a:avLst/>
          </a:prstGeom>
        </p:spPr>
      </p:pic>
      <p:pic>
        <p:nvPicPr>
          <p:cNvPr id="16" name="Picture 15" descr="A graph of a number of bars&#10;&#10;Description automatically generated with medium confidence">
            <a:extLst>
              <a:ext uri="{FF2B5EF4-FFF2-40B4-BE49-F238E27FC236}">
                <a16:creationId xmlns:a16="http://schemas.microsoft.com/office/drawing/2014/main" id="{2E78621E-0025-47D5-29BC-4C79D1311DD4}"/>
              </a:ext>
            </a:extLst>
          </p:cNvPr>
          <p:cNvPicPr>
            <a:picLocks noChangeAspect="1"/>
          </p:cNvPicPr>
          <p:nvPr/>
        </p:nvPicPr>
        <p:blipFill>
          <a:blip r:embed="rId6"/>
          <a:srcRect l="7129" t="11849"/>
          <a:stretch/>
        </p:blipFill>
        <p:spPr>
          <a:xfrm>
            <a:off x="3928449" y="3542696"/>
            <a:ext cx="2620001" cy="1865130"/>
          </a:xfrm>
          <a:prstGeom prst="rect">
            <a:avLst/>
          </a:prstGeom>
        </p:spPr>
      </p:pic>
      <p:pic>
        <p:nvPicPr>
          <p:cNvPr id="2054" name="Picture 6">
            <a:extLst>
              <a:ext uri="{FF2B5EF4-FFF2-40B4-BE49-F238E27FC236}">
                <a16:creationId xmlns:a16="http://schemas.microsoft.com/office/drawing/2014/main" id="{3751E9FD-6781-08E2-A8BE-C708EA317A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28882" y="4094170"/>
            <a:ext cx="2120900" cy="958850"/>
          </a:xfrm>
          <a:prstGeom prst="rect">
            <a:avLst/>
          </a:prstGeom>
          <a:noFill/>
          <a:extLst>
            <a:ext uri="{909E8E84-426E-40DD-AFC4-6F175D3DCCD1}">
              <a14:hiddenFill xmlns:a14="http://schemas.microsoft.com/office/drawing/2010/main">
                <a:solidFill>
                  <a:srgbClr val="FFFFFF"/>
                </a:solidFill>
              </a14:hiddenFill>
            </a:ext>
          </a:extLst>
        </p:spPr>
      </p:pic>
      <p:sp>
        <p:nvSpPr>
          <p:cNvPr id="17" name="Right Arrow 16">
            <a:extLst>
              <a:ext uri="{FF2B5EF4-FFF2-40B4-BE49-F238E27FC236}">
                <a16:creationId xmlns:a16="http://schemas.microsoft.com/office/drawing/2014/main" id="{8615DF8A-5918-C0B9-F9D4-00B09AE5DAE1}"/>
              </a:ext>
            </a:extLst>
          </p:cNvPr>
          <p:cNvSpPr/>
          <p:nvPr/>
        </p:nvSpPr>
        <p:spPr>
          <a:xfrm>
            <a:off x="1185050" y="4560986"/>
            <a:ext cx="311424" cy="311741"/>
          </a:xfrm>
          <a:prstGeom prst="rightArrow">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23ECEDEA-1D1C-E125-162F-1F0E5982AD0E}"/>
              </a:ext>
            </a:extLst>
          </p:cNvPr>
          <p:cNvSpPr/>
          <p:nvPr/>
        </p:nvSpPr>
        <p:spPr>
          <a:xfrm>
            <a:off x="3366756" y="4560985"/>
            <a:ext cx="311424" cy="311741"/>
          </a:xfrm>
          <a:prstGeom prst="rightArrow">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a:extLst>
              <a:ext uri="{FF2B5EF4-FFF2-40B4-BE49-F238E27FC236}">
                <a16:creationId xmlns:a16="http://schemas.microsoft.com/office/drawing/2014/main" id="{75A84A39-B1A3-85E8-526B-67572F73FB36}"/>
              </a:ext>
            </a:extLst>
          </p:cNvPr>
          <p:cNvSpPr/>
          <p:nvPr/>
        </p:nvSpPr>
        <p:spPr>
          <a:xfrm>
            <a:off x="6362356" y="4560984"/>
            <a:ext cx="311424" cy="311741"/>
          </a:xfrm>
          <a:prstGeom prst="rightArrow">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a:extLst>
              <a:ext uri="{FF2B5EF4-FFF2-40B4-BE49-F238E27FC236}">
                <a16:creationId xmlns:a16="http://schemas.microsoft.com/office/drawing/2014/main" id="{72F4562C-4D0F-84E1-F288-EC4576E45023}"/>
              </a:ext>
            </a:extLst>
          </p:cNvPr>
          <p:cNvSpPr/>
          <p:nvPr/>
        </p:nvSpPr>
        <p:spPr>
          <a:xfrm>
            <a:off x="9104884" y="4560983"/>
            <a:ext cx="311424" cy="311741"/>
          </a:xfrm>
          <a:prstGeom prst="rightArrow">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20">
            <a:extLst>
              <a:ext uri="{FF2B5EF4-FFF2-40B4-BE49-F238E27FC236}">
                <a16:creationId xmlns:a16="http://schemas.microsoft.com/office/drawing/2014/main" id="{C9E19222-1202-607F-4580-F49FEE2E706C}"/>
              </a:ext>
            </a:extLst>
          </p:cNvPr>
          <p:cNvSpPr>
            <a:spLocks noGrp="1"/>
          </p:cNvSpPr>
          <p:nvPr>
            <p:ph type="sldNum" sz="quarter" idx="12"/>
          </p:nvPr>
        </p:nvSpPr>
        <p:spPr/>
        <p:txBody>
          <a:bodyPr/>
          <a:lstStyle/>
          <a:p>
            <a:fld id="{889040C3-CBDF-6F4C-9237-BD5B677AAF99}" type="slidenum">
              <a:rPr lang="en-US" smtClean="0"/>
              <a:t>7</a:t>
            </a:fld>
            <a:endParaRPr lang="en-US"/>
          </a:p>
        </p:txBody>
      </p:sp>
    </p:spTree>
    <p:extLst>
      <p:ext uri="{BB962C8B-B14F-4D97-AF65-F5344CB8AC3E}">
        <p14:creationId xmlns:p14="http://schemas.microsoft.com/office/powerpoint/2010/main" val="120474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animBg="1"/>
      <p:bldP spid="18"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330322D-03BF-4588-95C2-5D6ABB951811}"/>
              </a:ext>
            </a:extLst>
          </p:cNvPr>
          <p:cNvSpPr>
            <a:spLocks noGrp="1"/>
          </p:cNvSpPr>
          <p:nvPr>
            <p:ph type="title"/>
          </p:nvPr>
        </p:nvSpPr>
        <p:spPr>
          <a:xfrm>
            <a:off x="1046746" y="586822"/>
            <a:ext cx="3560252" cy="1645920"/>
          </a:xfrm>
        </p:spPr>
        <p:txBody>
          <a:bodyPr>
            <a:normAutofit/>
          </a:bodyPr>
          <a:lstStyle/>
          <a:p>
            <a:r>
              <a:rPr lang="en-US" sz="3200"/>
              <a:t>Privacy accuracy tradeoff</a:t>
            </a:r>
          </a:p>
        </p:txBody>
      </p:sp>
      <p:sp>
        <p:nvSpPr>
          <p:cNvPr id="14" name="Rectangle 13">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6" name="Rectangle 15">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C469D28-63DD-EE0C-E22E-90495632B916}"/>
              </a:ext>
            </a:extLst>
          </p:cNvPr>
          <p:cNvSpPr>
            <a:spLocks noGrp="1"/>
          </p:cNvSpPr>
          <p:nvPr>
            <p:ph idx="1"/>
          </p:nvPr>
        </p:nvSpPr>
        <p:spPr>
          <a:xfrm>
            <a:off x="5351164" y="586822"/>
            <a:ext cx="6002636" cy="1645920"/>
          </a:xfrm>
        </p:spPr>
        <p:txBody>
          <a:bodyPr anchor="ctr">
            <a:normAutofit/>
          </a:bodyPr>
          <a:lstStyle/>
          <a:p>
            <a:r>
              <a:rPr lang="en-US" sz="2400" dirty="0"/>
              <a:t>Inherent tradeoff between privacy and accuracy</a:t>
            </a:r>
          </a:p>
          <a:p>
            <a:r>
              <a:rPr lang="en-US" sz="2400" dirty="0"/>
              <a:t>Epsilon = tuning knob between privacy and accuracy</a:t>
            </a:r>
          </a:p>
        </p:txBody>
      </p:sp>
      <p:pic>
        <p:nvPicPr>
          <p:cNvPr id="5" name="Picture 4" descr="A screenshot of a graph&#10;&#10;Description automatically generated">
            <a:extLst>
              <a:ext uri="{FF2B5EF4-FFF2-40B4-BE49-F238E27FC236}">
                <a16:creationId xmlns:a16="http://schemas.microsoft.com/office/drawing/2014/main" id="{A5B141FB-2204-4D92-E133-8091CD6BE762}"/>
              </a:ext>
            </a:extLst>
          </p:cNvPr>
          <p:cNvPicPr>
            <a:picLocks noChangeAspect="1"/>
          </p:cNvPicPr>
          <p:nvPr/>
        </p:nvPicPr>
        <p:blipFill>
          <a:blip r:embed="rId2"/>
          <a:stretch>
            <a:fillRect/>
          </a:stretch>
        </p:blipFill>
        <p:spPr>
          <a:xfrm>
            <a:off x="2104832" y="2734056"/>
            <a:ext cx="8070727" cy="3483864"/>
          </a:xfrm>
          <a:prstGeom prst="rect">
            <a:avLst/>
          </a:prstGeom>
        </p:spPr>
      </p:pic>
      <p:sp>
        <p:nvSpPr>
          <p:cNvPr id="6" name="Slide Number Placeholder 5">
            <a:extLst>
              <a:ext uri="{FF2B5EF4-FFF2-40B4-BE49-F238E27FC236}">
                <a16:creationId xmlns:a16="http://schemas.microsoft.com/office/drawing/2014/main" id="{A053E90C-663B-D776-FC1D-E29E8D884120}"/>
              </a:ext>
            </a:extLst>
          </p:cNvPr>
          <p:cNvSpPr>
            <a:spLocks noGrp="1"/>
          </p:cNvSpPr>
          <p:nvPr>
            <p:ph type="sldNum" sz="quarter" idx="12"/>
          </p:nvPr>
        </p:nvSpPr>
        <p:spPr/>
        <p:txBody>
          <a:bodyPr/>
          <a:lstStyle/>
          <a:p>
            <a:fld id="{889040C3-CBDF-6F4C-9237-BD5B677AAF99}" type="slidenum">
              <a:rPr lang="en-US" smtClean="0"/>
              <a:t>8</a:t>
            </a:fld>
            <a:endParaRPr lang="en-US"/>
          </a:p>
        </p:txBody>
      </p:sp>
    </p:spTree>
    <p:extLst>
      <p:ext uri="{BB962C8B-B14F-4D97-AF65-F5344CB8AC3E}">
        <p14:creationId xmlns:p14="http://schemas.microsoft.com/office/powerpoint/2010/main" val="68836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CCD97-DD7C-980A-DE3D-E551267B981E}"/>
              </a:ext>
            </a:extLst>
          </p:cNvPr>
          <p:cNvSpPr>
            <a:spLocks noGrp="1"/>
          </p:cNvSpPr>
          <p:nvPr>
            <p:ph type="title"/>
          </p:nvPr>
        </p:nvSpPr>
        <p:spPr/>
        <p:txBody>
          <a:bodyPr/>
          <a:lstStyle/>
          <a:p>
            <a:r>
              <a:rPr lang="en-US" dirty="0"/>
              <a:t>Visualizations help intuition</a:t>
            </a:r>
          </a:p>
        </p:txBody>
      </p:sp>
      <p:sp>
        <p:nvSpPr>
          <p:cNvPr id="3" name="Content Placeholder 2">
            <a:extLst>
              <a:ext uri="{FF2B5EF4-FFF2-40B4-BE49-F238E27FC236}">
                <a16:creationId xmlns:a16="http://schemas.microsoft.com/office/drawing/2014/main" id="{821BBE6D-2CB9-B10D-350B-3FDC6F3B85BC}"/>
              </a:ext>
            </a:extLst>
          </p:cNvPr>
          <p:cNvSpPr>
            <a:spLocks noGrp="1"/>
          </p:cNvSpPr>
          <p:nvPr>
            <p:ph idx="1"/>
          </p:nvPr>
        </p:nvSpPr>
        <p:spPr>
          <a:xfrm>
            <a:off x="5262562" y="3429000"/>
            <a:ext cx="833438" cy="574675"/>
          </a:xfrm>
        </p:spPr>
        <p:txBody>
          <a:bodyPr/>
          <a:lstStyle/>
          <a:p>
            <a:pPr marL="0" indent="0">
              <a:buNone/>
            </a:pPr>
            <a:r>
              <a:rPr lang="en-US" dirty="0"/>
              <a:t>Vs.</a:t>
            </a:r>
          </a:p>
        </p:txBody>
      </p:sp>
      <p:pic>
        <p:nvPicPr>
          <p:cNvPr id="4" name="Picture 2" descr="Differential Privacy Definition ...">
            <a:extLst>
              <a:ext uri="{FF2B5EF4-FFF2-40B4-BE49-F238E27FC236}">
                <a16:creationId xmlns:a16="http://schemas.microsoft.com/office/drawing/2014/main" id="{868ED62B-0A24-BDC0-54C3-69BC06697D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99" y="3098196"/>
            <a:ext cx="5158663" cy="12362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screenshot of a graph&#10;&#10;Description automatically generated">
            <a:extLst>
              <a:ext uri="{FF2B5EF4-FFF2-40B4-BE49-F238E27FC236}">
                <a16:creationId xmlns:a16="http://schemas.microsoft.com/office/drawing/2014/main" id="{7572458A-4BDF-011D-C42B-703B654FC1A8}"/>
              </a:ext>
            </a:extLst>
          </p:cNvPr>
          <p:cNvPicPr>
            <a:picLocks noChangeAspect="1"/>
          </p:cNvPicPr>
          <p:nvPr/>
        </p:nvPicPr>
        <p:blipFill>
          <a:blip r:embed="rId3"/>
          <a:stretch>
            <a:fillRect/>
          </a:stretch>
        </p:blipFill>
        <p:spPr>
          <a:xfrm>
            <a:off x="6016942" y="2383552"/>
            <a:ext cx="6146866" cy="2653397"/>
          </a:xfrm>
          <a:prstGeom prst="rect">
            <a:avLst/>
          </a:prstGeom>
        </p:spPr>
      </p:pic>
      <p:sp>
        <p:nvSpPr>
          <p:cNvPr id="6" name="Slide Number Placeholder 5">
            <a:extLst>
              <a:ext uri="{FF2B5EF4-FFF2-40B4-BE49-F238E27FC236}">
                <a16:creationId xmlns:a16="http://schemas.microsoft.com/office/drawing/2014/main" id="{52B5CCB7-1FAE-0D19-0983-2FB6B3957F22}"/>
              </a:ext>
            </a:extLst>
          </p:cNvPr>
          <p:cNvSpPr>
            <a:spLocks noGrp="1"/>
          </p:cNvSpPr>
          <p:nvPr>
            <p:ph type="sldNum" sz="quarter" idx="12"/>
          </p:nvPr>
        </p:nvSpPr>
        <p:spPr/>
        <p:txBody>
          <a:bodyPr/>
          <a:lstStyle/>
          <a:p>
            <a:fld id="{889040C3-CBDF-6F4C-9237-BD5B677AAF99}" type="slidenum">
              <a:rPr lang="en-US" smtClean="0"/>
              <a:t>9</a:t>
            </a:fld>
            <a:endParaRPr lang="en-US"/>
          </a:p>
        </p:txBody>
      </p:sp>
    </p:spTree>
    <p:extLst>
      <p:ext uri="{BB962C8B-B14F-4D97-AF65-F5344CB8AC3E}">
        <p14:creationId xmlns:p14="http://schemas.microsoft.com/office/powerpoint/2010/main" val="30203747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7630</TotalTime>
  <Words>1779</Words>
  <Application>Microsoft Macintosh PowerPoint</Application>
  <PresentationFormat>Widescreen</PresentationFormat>
  <Paragraphs>219</Paragraphs>
  <Slides>24</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Aptos</vt:lpstr>
      <vt:lpstr>Aptos Display</vt:lpstr>
      <vt:lpstr>Arial</vt:lpstr>
      <vt:lpstr>Calibri</vt:lpstr>
      <vt:lpstr>Office Theme</vt:lpstr>
      <vt:lpstr>A Visualization Tool to Help Technical Practitioners of Differential Privacy</vt:lpstr>
      <vt:lpstr>Research Team</vt:lpstr>
      <vt:lpstr>Project Goal</vt:lpstr>
      <vt:lpstr>Motivation</vt:lpstr>
      <vt:lpstr>Motivation</vt:lpstr>
      <vt:lpstr>Motivation</vt:lpstr>
      <vt:lpstr>Differential Privacy Introduction</vt:lpstr>
      <vt:lpstr>Privacy accuracy tradeoff</vt:lpstr>
      <vt:lpstr>Visualizations help intuition</vt:lpstr>
      <vt:lpstr>Implementation decisions</vt:lpstr>
      <vt:lpstr>Implementation decisions</vt:lpstr>
      <vt:lpstr>Methodology</vt:lpstr>
      <vt:lpstr>Interview research questions</vt:lpstr>
      <vt:lpstr>Interviews</vt:lpstr>
      <vt:lpstr>Interviews</vt:lpstr>
      <vt:lpstr>Interviews</vt:lpstr>
      <vt:lpstr>Visualization Prototype</vt:lpstr>
      <vt:lpstr>Initial interview findings</vt:lpstr>
      <vt:lpstr>Finding 1</vt:lpstr>
      <vt:lpstr>Finding 2</vt:lpstr>
      <vt:lpstr>Finding 3</vt:lpstr>
      <vt:lpstr>Finding 4</vt:lpstr>
      <vt:lpstr>Next steps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Liudas Panavas</dc:creator>
  <cp:lastModifiedBy>Liudas Panavas</cp:lastModifiedBy>
  <cp:revision>13</cp:revision>
  <dcterms:created xsi:type="dcterms:W3CDTF">2024-09-03T13:50:54Z</dcterms:created>
  <dcterms:modified xsi:type="dcterms:W3CDTF">2024-09-12T15:34:45Z</dcterms:modified>
</cp:coreProperties>
</file>