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9" r:id="rId2"/>
    <p:sldId id="302" r:id="rId3"/>
    <p:sldId id="261" r:id="rId4"/>
    <p:sldId id="263" r:id="rId5"/>
    <p:sldId id="264" r:id="rId6"/>
    <p:sldId id="303" r:id="rId7"/>
    <p:sldId id="304" r:id="rId8"/>
    <p:sldId id="272" r:id="rId9"/>
    <p:sldId id="279" r:id="rId10"/>
    <p:sldId id="301" r:id="rId11"/>
    <p:sldId id="280" r:id="rId12"/>
    <p:sldId id="278" r:id="rId13"/>
    <p:sldId id="271" r:id="rId14"/>
    <p:sldId id="281" r:id="rId15"/>
    <p:sldId id="270" r:id="rId16"/>
    <p:sldId id="283" r:id="rId17"/>
    <p:sldId id="291" r:id="rId18"/>
    <p:sldId id="292" r:id="rId19"/>
    <p:sldId id="287" r:id="rId20"/>
    <p:sldId id="295" r:id="rId21"/>
    <p:sldId id="296" r:id="rId22"/>
    <p:sldId id="288" r:id="rId23"/>
    <p:sldId id="289" r:id="rId24"/>
    <p:sldId id="297" r:id="rId25"/>
    <p:sldId id="290" r:id="rId26"/>
    <p:sldId id="286" r:id="rId27"/>
    <p:sldId id="262" r:id="rId28"/>
    <p:sldId id="273" r:id="rId29"/>
    <p:sldId id="285" r:id="rId30"/>
    <p:sldId id="300" r:id="rId31"/>
    <p:sldId id="284" r:id="rId32"/>
    <p:sldId id="298" r:id="rId33"/>
    <p:sldId id="299"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189"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37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566"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754"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5943" algn="l" defTabSz="914377" rtl="0" eaLnBrk="1" latinLnBrk="0" hangingPunct="1">
      <a:defRPr kern="1200">
        <a:solidFill>
          <a:schemeClr val="tx1"/>
        </a:solidFill>
        <a:latin typeface="Calibri" panose="020F0502020204030204" pitchFamily="34" charset="0"/>
        <a:ea typeface="+mn-ea"/>
        <a:cs typeface="+mn-cs"/>
      </a:defRPr>
    </a:lvl6pPr>
    <a:lvl7pPr marL="2743131" algn="l" defTabSz="914377" rtl="0" eaLnBrk="1" latinLnBrk="0" hangingPunct="1">
      <a:defRPr kern="1200">
        <a:solidFill>
          <a:schemeClr val="tx1"/>
        </a:solidFill>
        <a:latin typeface="Calibri" panose="020F0502020204030204" pitchFamily="34" charset="0"/>
        <a:ea typeface="+mn-ea"/>
        <a:cs typeface="+mn-cs"/>
      </a:defRPr>
    </a:lvl7pPr>
    <a:lvl8pPr marL="3200320" algn="l" defTabSz="914377" rtl="0" eaLnBrk="1" latinLnBrk="0" hangingPunct="1">
      <a:defRPr kern="1200">
        <a:solidFill>
          <a:schemeClr val="tx1"/>
        </a:solidFill>
        <a:latin typeface="Calibri" panose="020F0502020204030204" pitchFamily="34" charset="0"/>
        <a:ea typeface="+mn-ea"/>
        <a:cs typeface="+mn-cs"/>
      </a:defRPr>
    </a:lvl8pPr>
    <a:lvl9pPr marL="3657509" algn="l" defTabSz="914377"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62"/>
    <p:restoredTop sz="96143"/>
  </p:normalViewPr>
  <p:slideViewPr>
    <p:cSldViewPr snapToGrid="0" snapToObjects="1">
      <p:cViewPr>
        <p:scale>
          <a:sx n="159" d="100"/>
          <a:sy n="159" d="100"/>
        </p:scale>
        <p:origin x="1432"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15C36-2C3B-4B7C-88BD-63C7072D713E}" type="datetimeFigureOut">
              <a:rPr lang="en-US" smtClean="0"/>
              <a:t>9/13/24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A72D4-9000-4A87-B1C4-7A3604871AAB}" type="slidenum">
              <a:rPr lang="en-US" smtClean="0"/>
              <a:t>‹#›</a:t>
            </a:fld>
            <a:endParaRPr lang="en-US"/>
          </a:p>
        </p:txBody>
      </p:sp>
    </p:spTree>
    <p:extLst>
      <p:ext uri="{BB962C8B-B14F-4D97-AF65-F5344CB8AC3E}">
        <p14:creationId xmlns:p14="http://schemas.microsoft.com/office/powerpoint/2010/main" val="1107531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there are a lot of things that make tuning synthesis models difficult. It requires technical expertise to know how to adjust models to adjust level of ‘fit’, it can be expensive or limited if you pay a company to do it, it can take a lot of time and adjustment of models even if you know what you’re doing. It’s definitely doable, but to do it effectively takes resources that a lot of potential users of the method may not have.</a:t>
            </a:r>
          </a:p>
        </p:txBody>
      </p:sp>
      <p:sp>
        <p:nvSpPr>
          <p:cNvPr id="4" name="Slide Number Placeholder 3"/>
          <p:cNvSpPr>
            <a:spLocks noGrp="1"/>
          </p:cNvSpPr>
          <p:nvPr>
            <p:ph type="sldNum" sz="quarter" idx="5"/>
          </p:nvPr>
        </p:nvSpPr>
        <p:spPr/>
        <p:txBody>
          <a:bodyPr/>
          <a:lstStyle/>
          <a:p>
            <a:fld id="{706A72D4-9000-4A87-B1C4-7A3604871AAB}" type="slidenum">
              <a:rPr lang="en-US" smtClean="0"/>
              <a:t>3</a:t>
            </a:fld>
            <a:endParaRPr lang="en-US"/>
          </a:p>
        </p:txBody>
      </p:sp>
    </p:spTree>
    <p:extLst>
      <p:ext uri="{BB962C8B-B14F-4D97-AF65-F5344CB8AC3E}">
        <p14:creationId xmlns:p14="http://schemas.microsoft.com/office/powerpoint/2010/main" val="227078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would like to be able to compute these quantities directly, but we don’t have access to H. We need a measure that indicates distributional similarity D and S</a:t>
            </a:r>
          </a:p>
        </p:txBody>
      </p:sp>
      <p:sp>
        <p:nvSpPr>
          <p:cNvPr id="4" name="Slide Number Placeholder 3"/>
          <p:cNvSpPr>
            <a:spLocks noGrp="1"/>
          </p:cNvSpPr>
          <p:nvPr>
            <p:ph type="sldNum" sz="quarter" idx="5"/>
          </p:nvPr>
        </p:nvSpPr>
        <p:spPr/>
        <p:txBody>
          <a:bodyPr/>
          <a:lstStyle/>
          <a:p>
            <a:fld id="{706A72D4-9000-4A87-B1C4-7A3604871AAB}" type="slidenum">
              <a:rPr lang="en-US" smtClean="0"/>
              <a:t>11</a:t>
            </a:fld>
            <a:endParaRPr lang="en-US"/>
          </a:p>
        </p:txBody>
      </p:sp>
    </p:spTree>
    <p:extLst>
      <p:ext uri="{BB962C8B-B14F-4D97-AF65-F5344CB8AC3E}">
        <p14:creationId xmlns:p14="http://schemas.microsoft.com/office/powerpoint/2010/main" val="244230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Sequential synthesis approximates the data generating distribution using the product of the conditional univariate distributions.</a:t>
            </a:r>
          </a:p>
        </p:txBody>
      </p:sp>
      <p:sp>
        <p:nvSpPr>
          <p:cNvPr id="4" name="Slide Number Placeholder 3"/>
          <p:cNvSpPr>
            <a:spLocks noGrp="1"/>
          </p:cNvSpPr>
          <p:nvPr>
            <p:ph type="sldNum" sz="quarter" idx="5"/>
          </p:nvPr>
        </p:nvSpPr>
        <p:spPr/>
        <p:txBody>
          <a:bodyPr/>
          <a:lstStyle/>
          <a:p>
            <a:fld id="{706A72D4-9000-4A87-B1C4-7A3604871AAB}" type="slidenum">
              <a:rPr lang="en-US" smtClean="0"/>
              <a:t>15</a:t>
            </a:fld>
            <a:endParaRPr lang="en-US"/>
          </a:p>
        </p:txBody>
      </p:sp>
    </p:spTree>
    <p:extLst>
      <p:ext uri="{BB962C8B-B14F-4D97-AF65-F5344CB8AC3E}">
        <p14:creationId xmlns:p14="http://schemas.microsoft.com/office/powerpoint/2010/main" val="123606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attribute disclosure protection did not have a significant effect on our ability to make inference using the synthetic data!</a:t>
            </a:r>
          </a:p>
        </p:txBody>
      </p:sp>
      <p:sp>
        <p:nvSpPr>
          <p:cNvPr id="4" name="Slide Number Placeholder 3"/>
          <p:cNvSpPr>
            <a:spLocks noGrp="1"/>
          </p:cNvSpPr>
          <p:nvPr>
            <p:ph type="sldNum" sz="quarter" idx="5"/>
          </p:nvPr>
        </p:nvSpPr>
        <p:spPr/>
        <p:txBody>
          <a:bodyPr/>
          <a:lstStyle/>
          <a:p>
            <a:fld id="{706A72D4-9000-4A87-B1C4-7A3604871AAB}" type="slidenum">
              <a:rPr lang="en-US" smtClean="0"/>
              <a:t>24</a:t>
            </a:fld>
            <a:endParaRPr lang="en-US"/>
          </a:p>
        </p:txBody>
      </p:sp>
    </p:spTree>
    <p:extLst>
      <p:ext uri="{BB962C8B-B14F-4D97-AF65-F5344CB8AC3E}">
        <p14:creationId xmlns:p14="http://schemas.microsoft.com/office/powerpoint/2010/main" val="985330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YU Title Slide 1">
    <p:spTree>
      <p:nvGrpSpPr>
        <p:cNvPr id="1" name=""/>
        <p:cNvGrpSpPr/>
        <p:nvPr/>
      </p:nvGrpSpPr>
      <p:grpSpPr>
        <a:xfrm>
          <a:off x="0" y="0"/>
          <a:ext cx="0" cy="0"/>
          <a:chOff x="0" y="0"/>
          <a:chExt cx="0" cy="0"/>
        </a:xfrm>
      </p:grpSpPr>
      <p:pic>
        <p:nvPicPr>
          <p:cNvPr id="5" name="Picture 4" descr="A picture containing sign, dark, light, lit&#10;&#10;Description automatically generated">
            <a:extLst>
              <a:ext uri="{FF2B5EF4-FFF2-40B4-BE49-F238E27FC236}">
                <a16:creationId xmlns:a16="http://schemas.microsoft.com/office/drawing/2014/main" id="{08646B6B-3819-8E40-8626-F0BFA7E4B7AB}"/>
              </a:ext>
            </a:extLst>
          </p:cNvPr>
          <p:cNvPicPr>
            <a:picLocks noChangeAspect="1"/>
          </p:cNvPicPr>
          <p:nvPr userDrawn="1"/>
        </p:nvPicPr>
        <p:blipFill>
          <a:blip r:embed="rId2"/>
          <a:stretch>
            <a:fillRect/>
          </a:stretch>
        </p:blipFill>
        <p:spPr>
          <a:xfrm>
            <a:off x="2918886" y="927947"/>
            <a:ext cx="6354228" cy="2541691"/>
          </a:xfrm>
          <a:prstGeom prst="rect">
            <a:avLst/>
          </a:prstGeom>
        </p:spPr>
      </p:pic>
      <p:sp>
        <p:nvSpPr>
          <p:cNvPr id="2" name="Title 1">
            <a:extLst>
              <a:ext uri="{FF2B5EF4-FFF2-40B4-BE49-F238E27FC236}">
                <a16:creationId xmlns:a16="http://schemas.microsoft.com/office/drawing/2014/main" id="{39F75148-D119-C741-8BC4-8B87B1D37E9B}"/>
              </a:ext>
            </a:extLst>
          </p:cNvPr>
          <p:cNvSpPr>
            <a:spLocks noGrp="1"/>
          </p:cNvSpPr>
          <p:nvPr>
            <p:ph type="ctrTitle" hasCustomPrompt="1"/>
          </p:nvPr>
        </p:nvSpPr>
        <p:spPr>
          <a:xfrm>
            <a:off x="1524000" y="3263901"/>
            <a:ext cx="9144000" cy="1127127"/>
          </a:xfrm>
        </p:spPr>
        <p:txBody>
          <a:bodyPr anchor="b"/>
          <a:lstStyle>
            <a:lvl1pPr algn="ctr">
              <a:defRPr sz="6000" b="1" i="0" cap="small" baseline="0">
                <a:solidFill>
                  <a:srgbClr val="002E5D"/>
                </a:solidFill>
              </a:defRPr>
            </a:lvl1pPr>
          </a:lstStyle>
          <a:p>
            <a:r>
              <a:rPr lang="en-US" dirty="0"/>
              <a:t>click to add title</a:t>
            </a:r>
          </a:p>
        </p:txBody>
      </p:sp>
      <p:sp>
        <p:nvSpPr>
          <p:cNvPr id="3" name="Subtitle 2">
            <a:extLst>
              <a:ext uri="{FF2B5EF4-FFF2-40B4-BE49-F238E27FC236}">
                <a16:creationId xmlns:a16="http://schemas.microsoft.com/office/drawing/2014/main" id="{D9F7E17C-1994-2244-AEB4-38952C3BD081}"/>
              </a:ext>
            </a:extLst>
          </p:cNvPr>
          <p:cNvSpPr>
            <a:spLocks noGrp="1"/>
          </p:cNvSpPr>
          <p:nvPr>
            <p:ph type="subTitle" idx="1" hasCustomPrompt="1"/>
          </p:nvPr>
        </p:nvSpPr>
        <p:spPr>
          <a:xfrm>
            <a:off x="1524000" y="4465638"/>
            <a:ext cx="9144000" cy="652463"/>
          </a:xfrm>
        </p:spPr>
        <p:txBody>
          <a:bodyPr/>
          <a:lstStyle>
            <a:lvl1pPr marL="0" indent="0" algn="ctr">
              <a:buNone/>
              <a:defRPr sz="3000" baseline="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Click to add subtitle</a:t>
            </a:r>
          </a:p>
        </p:txBody>
      </p:sp>
    </p:spTree>
    <p:extLst>
      <p:ext uri="{BB962C8B-B14F-4D97-AF65-F5344CB8AC3E}">
        <p14:creationId xmlns:p14="http://schemas.microsoft.com/office/powerpoint/2010/main" val="3305297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3A5C-202B-354A-AD23-9F00FB9290D4}"/>
              </a:ext>
            </a:extLst>
          </p:cNvPr>
          <p:cNvSpPr>
            <a:spLocks noGrp="1"/>
          </p:cNvSpPr>
          <p:nvPr>
            <p:ph type="title" hasCustomPrompt="1"/>
          </p:nvPr>
        </p:nvSpPr>
        <p:spPr>
          <a:xfrm>
            <a:off x="1825691" y="914400"/>
            <a:ext cx="8540620" cy="3657600"/>
          </a:xfrm>
        </p:spPr>
        <p:txBody>
          <a:bodyPr anchor="ctr" anchorCtr="0"/>
          <a:lstStyle>
            <a:lvl1pPr algn="ctr">
              <a:defRPr sz="6000" b="0" i="0" cap="none" baseline="0"/>
            </a:lvl1pPr>
          </a:lstStyle>
          <a:p>
            <a:r>
              <a:rPr lang="en-US" dirty="0"/>
              <a:t>Click to add quote</a:t>
            </a:r>
          </a:p>
        </p:txBody>
      </p:sp>
      <p:sp>
        <p:nvSpPr>
          <p:cNvPr id="3" name="Text Placeholder 2">
            <a:extLst>
              <a:ext uri="{FF2B5EF4-FFF2-40B4-BE49-F238E27FC236}">
                <a16:creationId xmlns:a16="http://schemas.microsoft.com/office/drawing/2014/main" id="{DF56077C-1C90-C941-BF65-58455093660F}"/>
              </a:ext>
            </a:extLst>
          </p:cNvPr>
          <p:cNvSpPr>
            <a:spLocks noGrp="1"/>
          </p:cNvSpPr>
          <p:nvPr>
            <p:ph type="body" idx="1" hasCustomPrompt="1"/>
          </p:nvPr>
        </p:nvSpPr>
        <p:spPr>
          <a:xfrm>
            <a:off x="1828800" y="4619501"/>
            <a:ext cx="8540496" cy="864507"/>
          </a:xfrm>
        </p:spPr>
        <p:txBody>
          <a:bodyPr/>
          <a:lstStyle>
            <a:lvl1pPr marL="0" indent="0" algn="ctr">
              <a:buNone/>
              <a:defRPr sz="3000" cap="small" baseline="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speaker name</a:t>
            </a:r>
          </a:p>
        </p:txBody>
      </p:sp>
    </p:spTree>
    <p:extLst>
      <p:ext uri="{BB962C8B-B14F-4D97-AF65-F5344CB8AC3E}">
        <p14:creationId xmlns:p14="http://schemas.microsoft.com/office/powerpoint/2010/main" val="263581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3A5C-202B-354A-AD23-9F00FB9290D4}"/>
              </a:ext>
            </a:extLst>
          </p:cNvPr>
          <p:cNvSpPr>
            <a:spLocks noGrp="1"/>
          </p:cNvSpPr>
          <p:nvPr>
            <p:ph type="title" hasCustomPrompt="1"/>
          </p:nvPr>
        </p:nvSpPr>
        <p:spPr>
          <a:xfrm>
            <a:off x="1825691" y="914400"/>
            <a:ext cx="8540620" cy="3657600"/>
          </a:xfrm>
        </p:spPr>
        <p:txBody>
          <a:bodyPr anchor="ctr" anchorCtr="0"/>
          <a:lstStyle>
            <a:lvl1pPr algn="ctr">
              <a:defRPr sz="10000" b="0" i="0" cap="none" baseline="0"/>
            </a:lvl1pPr>
          </a:lstStyle>
          <a:p>
            <a:r>
              <a:rPr lang="en-US" dirty="0"/>
              <a:t>Click to add number</a:t>
            </a:r>
          </a:p>
        </p:txBody>
      </p:sp>
      <p:sp>
        <p:nvSpPr>
          <p:cNvPr id="3" name="Text Placeholder 2">
            <a:extLst>
              <a:ext uri="{FF2B5EF4-FFF2-40B4-BE49-F238E27FC236}">
                <a16:creationId xmlns:a16="http://schemas.microsoft.com/office/drawing/2014/main" id="{DF56077C-1C90-C941-BF65-58455093660F}"/>
              </a:ext>
            </a:extLst>
          </p:cNvPr>
          <p:cNvSpPr>
            <a:spLocks noGrp="1"/>
          </p:cNvSpPr>
          <p:nvPr>
            <p:ph type="body" idx="1" hasCustomPrompt="1"/>
          </p:nvPr>
        </p:nvSpPr>
        <p:spPr>
          <a:xfrm>
            <a:off x="1828800" y="4619501"/>
            <a:ext cx="8540496" cy="864507"/>
          </a:xfrm>
        </p:spPr>
        <p:txBody>
          <a:bodyPr/>
          <a:lstStyle>
            <a:lvl1pPr marL="0" indent="0" algn="ctr">
              <a:buNone/>
              <a:defRPr sz="3000" cap="small" baseline="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caption</a:t>
            </a:r>
          </a:p>
        </p:txBody>
      </p:sp>
    </p:spTree>
    <p:extLst>
      <p:ext uri="{BB962C8B-B14F-4D97-AF65-F5344CB8AC3E}">
        <p14:creationId xmlns:p14="http://schemas.microsoft.com/office/powerpoint/2010/main" val="15898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09B7C8-1F12-694E-B698-F5358025497C}"/>
              </a:ext>
            </a:extLst>
          </p:cNvPr>
          <p:cNvSpPr>
            <a:spLocks noGrp="1"/>
          </p:cNvSpPr>
          <p:nvPr>
            <p:ph type="pic" idx="1"/>
          </p:nvPr>
        </p:nvSpPr>
        <p:spPr>
          <a:xfrm>
            <a:off x="6163056" y="685800"/>
            <a:ext cx="4800600" cy="5257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5" name="Title 1">
            <a:extLst>
              <a:ext uri="{FF2B5EF4-FFF2-40B4-BE49-F238E27FC236}">
                <a16:creationId xmlns:a16="http://schemas.microsoft.com/office/drawing/2014/main" id="{19C9F9D7-7D24-B646-B425-92A28BEE749F}"/>
              </a:ext>
            </a:extLst>
          </p:cNvPr>
          <p:cNvSpPr>
            <a:spLocks noGrp="1"/>
          </p:cNvSpPr>
          <p:nvPr>
            <p:ph type="title" hasCustomPrompt="1"/>
          </p:nvPr>
        </p:nvSpPr>
        <p:spPr>
          <a:xfrm>
            <a:off x="685800" y="685800"/>
            <a:ext cx="5349240" cy="914400"/>
          </a:xfrm>
        </p:spPr>
        <p:txBody>
          <a:bodyPr anchor="t" anchorCtr="0"/>
          <a:lstStyle>
            <a:lvl1pPr>
              <a:defRPr sz="3600"/>
            </a:lvl1pPr>
          </a:lstStyle>
          <a:p>
            <a:r>
              <a:rPr lang="en-US" dirty="0"/>
              <a:t>Click to add title</a:t>
            </a:r>
          </a:p>
        </p:txBody>
      </p:sp>
      <p:sp>
        <p:nvSpPr>
          <p:cNvPr id="6" name="Text Placeholder 3">
            <a:extLst>
              <a:ext uri="{FF2B5EF4-FFF2-40B4-BE49-F238E27FC236}">
                <a16:creationId xmlns:a16="http://schemas.microsoft.com/office/drawing/2014/main" id="{01B595A4-507C-7A4E-A18C-CB138650AB1E}"/>
              </a:ext>
            </a:extLst>
          </p:cNvPr>
          <p:cNvSpPr>
            <a:spLocks noGrp="1"/>
          </p:cNvSpPr>
          <p:nvPr>
            <p:ph type="body" sz="half" idx="2" hasCustomPrompt="1"/>
          </p:nvPr>
        </p:nvSpPr>
        <p:spPr>
          <a:xfrm>
            <a:off x="685800" y="1600200"/>
            <a:ext cx="5349240" cy="4343400"/>
          </a:xfrm>
        </p:spPr>
        <p:txBody>
          <a:bodyPr/>
          <a:lstStyle>
            <a:lvl1pPr marL="0" indent="0">
              <a:buNone/>
              <a:defRPr sz="2800" cap="small" baseline="0">
                <a:solidFill>
                  <a:schemeClr val="bg1">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add text</a:t>
            </a:r>
          </a:p>
        </p:txBody>
      </p:sp>
    </p:spTree>
    <p:extLst>
      <p:ext uri="{BB962C8B-B14F-4D97-AF65-F5344CB8AC3E}">
        <p14:creationId xmlns:p14="http://schemas.microsoft.com/office/powerpoint/2010/main" val="4203138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09B7C8-1F12-694E-B698-F5358025497C}"/>
              </a:ext>
            </a:extLst>
          </p:cNvPr>
          <p:cNvSpPr>
            <a:spLocks noGrp="1"/>
          </p:cNvSpPr>
          <p:nvPr>
            <p:ph type="pic" idx="1"/>
          </p:nvPr>
        </p:nvSpPr>
        <p:spPr>
          <a:xfrm>
            <a:off x="6163056" y="685800"/>
            <a:ext cx="4800600" cy="5257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7" name="Picture Placeholder 2">
            <a:extLst>
              <a:ext uri="{FF2B5EF4-FFF2-40B4-BE49-F238E27FC236}">
                <a16:creationId xmlns:a16="http://schemas.microsoft.com/office/drawing/2014/main" id="{ED3EDB7B-FF57-F041-B72F-B229BD41688E}"/>
              </a:ext>
            </a:extLst>
          </p:cNvPr>
          <p:cNvSpPr>
            <a:spLocks noGrp="1"/>
          </p:cNvSpPr>
          <p:nvPr>
            <p:ph type="pic" idx="10"/>
          </p:nvPr>
        </p:nvSpPr>
        <p:spPr>
          <a:xfrm>
            <a:off x="1234440" y="685800"/>
            <a:ext cx="4800600" cy="5257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Tree>
    <p:extLst>
      <p:ext uri="{BB962C8B-B14F-4D97-AF65-F5344CB8AC3E}">
        <p14:creationId xmlns:p14="http://schemas.microsoft.com/office/powerpoint/2010/main" val="3557751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09B7C8-1F12-694E-B698-F5358025497C}"/>
              </a:ext>
            </a:extLst>
          </p:cNvPr>
          <p:cNvSpPr>
            <a:spLocks noGrp="1"/>
          </p:cNvSpPr>
          <p:nvPr>
            <p:ph type="pic" idx="1"/>
          </p:nvPr>
        </p:nvSpPr>
        <p:spPr>
          <a:xfrm>
            <a:off x="6163056" y="685800"/>
            <a:ext cx="4800600" cy="256032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7" name="Picture Placeholder 2">
            <a:extLst>
              <a:ext uri="{FF2B5EF4-FFF2-40B4-BE49-F238E27FC236}">
                <a16:creationId xmlns:a16="http://schemas.microsoft.com/office/drawing/2014/main" id="{ED3EDB7B-FF57-F041-B72F-B229BD41688E}"/>
              </a:ext>
            </a:extLst>
          </p:cNvPr>
          <p:cNvSpPr>
            <a:spLocks noGrp="1"/>
          </p:cNvSpPr>
          <p:nvPr>
            <p:ph type="pic" idx="10"/>
          </p:nvPr>
        </p:nvSpPr>
        <p:spPr>
          <a:xfrm>
            <a:off x="1234440" y="685800"/>
            <a:ext cx="4800600" cy="5257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Picture Placeholder 2">
            <a:extLst>
              <a:ext uri="{FF2B5EF4-FFF2-40B4-BE49-F238E27FC236}">
                <a16:creationId xmlns:a16="http://schemas.microsoft.com/office/drawing/2014/main" id="{84CBCDE2-4B10-214E-A6FA-7B740685B404}"/>
              </a:ext>
            </a:extLst>
          </p:cNvPr>
          <p:cNvSpPr>
            <a:spLocks noGrp="1"/>
          </p:cNvSpPr>
          <p:nvPr>
            <p:ph type="pic" idx="11"/>
          </p:nvPr>
        </p:nvSpPr>
        <p:spPr>
          <a:xfrm>
            <a:off x="6156960" y="3383280"/>
            <a:ext cx="4800600" cy="256032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Tree>
    <p:extLst>
      <p:ext uri="{BB962C8B-B14F-4D97-AF65-F5344CB8AC3E}">
        <p14:creationId xmlns:p14="http://schemas.microsoft.com/office/powerpoint/2010/main" val="91245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Large Pictur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09B7C8-1F12-694E-B698-F5358025497C}"/>
              </a:ext>
            </a:extLst>
          </p:cNvPr>
          <p:cNvSpPr>
            <a:spLocks noGrp="1"/>
          </p:cNvSpPr>
          <p:nvPr>
            <p:ph type="pic" idx="1"/>
          </p:nvPr>
        </p:nvSpPr>
        <p:spPr>
          <a:xfrm>
            <a:off x="0" y="0"/>
            <a:ext cx="12192000" cy="68580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Tree>
    <p:extLst>
      <p:ext uri="{BB962C8B-B14F-4D97-AF65-F5344CB8AC3E}">
        <p14:creationId xmlns:p14="http://schemas.microsoft.com/office/powerpoint/2010/main" val="922269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7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YU Title Slide 2">
    <p:spTree>
      <p:nvGrpSpPr>
        <p:cNvPr id="1" name=""/>
        <p:cNvGrpSpPr/>
        <p:nvPr/>
      </p:nvGrpSpPr>
      <p:grpSpPr>
        <a:xfrm>
          <a:off x="0" y="0"/>
          <a:ext cx="0" cy="0"/>
          <a:chOff x="0" y="0"/>
          <a:chExt cx="0" cy="0"/>
        </a:xfrm>
      </p:grpSpPr>
      <p:pic>
        <p:nvPicPr>
          <p:cNvPr id="5" name="Picture 4" descr="A picture containing sign, dark, light, lit&#10;&#10;Description automatically generated">
            <a:extLst>
              <a:ext uri="{FF2B5EF4-FFF2-40B4-BE49-F238E27FC236}">
                <a16:creationId xmlns:a16="http://schemas.microsoft.com/office/drawing/2014/main" id="{B29340B0-9A46-8F4A-97DC-2EB439C5677D}"/>
              </a:ext>
            </a:extLst>
          </p:cNvPr>
          <p:cNvPicPr>
            <a:picLocks noChangeAspect="1"/>
          </p:cNvPicPr>
          <p:nvPr userDrawn="1"/>
        </p:nvPicPr>
        <p:blipFill>
          <a:blip r:embed="rId2"/>
          <a:stretch>
            <a:fillRect/>
          </a:stretch>
        </p:blipFill>
        <p:spPr>
          <a:xfrm>
            <a:off x="4700483" y="3614101"/>
            <a:ext cx="2791033" cy="1116413"/>
          </a:xfrm>
          <a:prstGeom prst="rect">
            <a:avLst/>
          </a:prstGeom>
        </p:spPr>
      </p:pic>
      <p:sp>
        <p:nvSpPr>
          <p:cNvPr id="2" name="Title 1">
            <a:extLst>
              <a:ext uri="{FF2B5EF4-FFF2-40B4-BE49-F238E27FC236}">
                <a16:creationId xmlns:a16="http://schemas.microsoft.com/office/drawing/2014/main" id="{39F75148-D119-C741-8BC4-8B87B1D37E9B}"/>
              </a:ext>
            </a:extLst>
          </p:cNvPr>
          <p:cNvSpPr>
            <a:spLocks noGrp="1"/>
          </p:cNvSpPr>
          <p:nvPr>
            <p:ph type="ctrTitle" hasCustomPrompt="1"/>
          </p:nvPr>
        </p:nvSpPr>
        <p:spPr>
          <a:xfrm>
            <a:off x="1524000" y="1257301"/>
            <a:ext cx="9144000" cy="1127127"/>
          </a:xfrm>
        </p:spPr>
        <p:txBody>
          <a:bodyPr anchor="b"/>
          <a:lstStyle>
            <a:lvl1pPr algn="ctr">
              <a:defRPr sz="6000" b="1" i="0" cap="small" baseline="0">
                <a:solidFill>
                  <a:srgbClr val="002E5D"/>
                </a:solidFill>
              </a:defRPr>
            </a:lvl1pPr>
          </a:lstStyle>
          <a:p>
            <a:r>
              <a:rPr lang="en-US" dirty="0"/>
              <a:t>click to add title</a:t>
            </a:r>
          </a:p>
        </p:txBody>
      </p:sp>
      <p:sp>
        <p:nvSpPr>
          <p:cNvPr id="3" name="Subtitle 2">
            <a:extLst>
              <a:ext uri="{FF2B5EF4-FFF2-40B4-BE49-F238E27FC236}">
                <a16:creationId xmlns:a16="http://schemas.microsoft.com/office/drawing/2014/main" id="{D9F7E17C-1994-2244-AEB4-38952C3BD081}"/>
              </a:ext>
            </a:extLst>
          </p:cNvPr>
          <p:cNvSpPr>
            <a:spLocks noGrp="1"/>
          </p:cNvSpPr>
          <p:nvPr>
            <p:ph type="subTitle" idx="1" hasCustomPrompt="1"/>
          </p:nvPr>
        </p:nvSpPr>
        <p:spPr>
          <a:xfrm>
            <a:off x="1524000" y="2459038"/>
            <a:ext cx="9144000" cy="652463"/>
          </a:xfrm>
        </p:spPr>
        <p:txBody>
          <a:bodyPr/>
          <a:lstStyle>
            <a:lvl1pPr marL="0" indent="0" algn="ctr">
              <a:buNone/>
              <a:defRPr sz="3000" baseline="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Click to add subtitle</a:t>
            </a:r>
          </a:p>
        </p:txBody>
      </p:sp>
    </p:spTree>
    <p:extLst>
      <p:ext uri="{BB962C8B-B14F-4D97-AF65-F5344CB8AC3E}">
        <p14:creationId xmlns:p14="http://schemas.microsoft.com/office/powerpoint/2010/main" val="74012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5148-D119-C741-8BC4-8B87B1D37E9B}"/>
              </a:ext>
            </a:extLst>
          </p:cNvPr>
          <p:cNvSpPr>
            <a:spLocks noGrp="1"/>
          </p:cNvSpPr>
          <p:nvPr>
            <p:ph type="ctrTitle" hasCustomPrompt="1"/>
          </p:nvPr>
        </p:nvSpPr>
        <p:spPr>
          <a:xfrm>
            <a:off x="1524000" y="1122363"/>
            <a:ext cx="9144000" cy="2387600"/>
          </a:xfrm>
        </p:spPr>
        <p:txBody>
          <a:bodyPr anchor="b"/>
          <a:lstStyle>
            <a:lvl1pPr algn="ctr">
              <a:defRPr sz="6000" b="1" i="0" cap="small" baseline="0">
                <a:solidFill>
                  <a:srgbClr val="002E5D"/>
                </a:solidFill>
              </a:defRPr>
            </a:lvl1pPr>
          </a:lstStyle>
          <a:p>
            <a:r>
              <a:rPr lang="en-US" dirty="0"/>
              <a:t>click to add title</a:t>
            </a:r>
          </a:p>
        </p:txBody>
      </p:sp>
      <p:sp>
        <p:nvSpPr>
          <p:cNvPr id="3" name="Subtitle 2">
            <a:extLst>
              <a:ext uri="{FF2B5EF4-FFF2-40B4-BE49-F238E27FC236}">
                <a16:creationId xmlns:a16="http://schemas.microsoft.com/office/drawing/2014/main" id="{D9F7E17C-1994-2244-AEB4-38952C3BD081}"/>
              </a:ext>
            </a:extLst>
          </p:cNvPr>
          <p:cNvSpPr>
            <a:spLocks noGrp="1"/>
          </p:cNvSpPr>
          <p:nvPr>
            <p:ph type="subTitle" idx="1" hasCustomPrompt="1"/>
          </p:nvPr>
        </p:nvSpPr>
        <p:spPr>
          <a:xfrm>
            <a:off x="1524000" y="3602037"/>
            <a:ext cx="9144000" cy="1655763"/>
          </a:xfrm>
        </p:spPr>
        <p:txBody>
          <a:bodyPr/>
          <a:lstStyle>
            <a:lvl1pPr marL="0" indent="0" algn="ctr">
              <a:buNone/>
              <a:defRPr sz="3000" baseline="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Click to add subtitle</a:t>
            </a:r>
          </a:p>
        </p:txBody>
      </p:sp>
    </p:spTree>
    <p:extLst>
      <p:ext uri="{BB962C8B-B14F-4D97-AF65-F5344CB8AC3E}">
        <p14:creationId xmlns:p14="http://schemas.microsoft.com/office/powerpoint/2010/main" val="401352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475-22ED-3D41-986C-EB16E33CBBDD}"/>
              </a:ext>
            </a:extLst>
          </p:cNvPr>
          <p:cNvSpPr>
            <a:spLocks noGrp="1"/>
          </p:cNvSpPr>
          <p:nvPr>
            <p:ph type="title" hasCustomPrompt="1"/>
          </p:nvPr>
        </p:nvSpPr>
        <p:spPr>
          <a:xfrm>
            <a:off x="685800" y="2286000"/>
            <a:ext cx="10826496" cy="2286000"/>
          </a:xfrm>
        </p:spPr>
        <p:txBody>
          <a:bodyPr anchor="b"/>
          <a:lstStyle>
            <a:lvl1pPr>
              <a:defRPr sz="6000" b="1" i="0" cap="small" baseline="0"/>
            </a:lvl1pPr>
          </a:lstStyle>
          <a:p>
            <a:r>
              <a:rPr lang="en-US" dirty="0"/>
              <a:t>click to add section title</a:t>
            </a:r>
          </a:p>
        </p:txBody>
      </p:sp>
      <p:sp>
        <p:nvSpPr>
          <p:cNvPr id="3" name="Text Placeholder 2">
            <a:extLst>
              <a:ext uri="{FF2B5EF4-FFF2-40B4-BE49-F238E27FC236}">
                <a16:creationId xmlns:a16="http://schemas.microsoft.com/office/drawing/2014/main" id="{6CD58BDF-5463-4746-81CA-FCF4DEADBAC8}"/>
              </a:ext>
            </a:extLst>
          </p:cNvPr>
          <p:cNvSpPr>
            <a:spLocks noGrp="1"/>
          </p:cNvSpPr>
          <p:nvPr>
            <p:ph type="body" idx="1" hasCustomPrompt="1"/>
          </p:nvPr>
        </p:nvSpPr>
        <p:spPr>
          <a:xfrm>
            <a:off x="685800" y="4572000"/>
            <a:ext cx="10826496" cy="1371600"/>
          </a:xfrm>
        </p:spPr>
        <p:txBody>
          <a:bodyPr/>
          <a:lstStyle>
            <a:lvl1pPr marL="0" indent="0">
              <a:buNone/>
              <a:defRPr sz="3000" baseline="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section subtitle</a:t>
            </a:r>
          </a:p>
        </p:txBody>
      </p:sp>
    </p:spTree>
    <p:extLst>
      <p:ext uri="{BB962C8B-B14F-4D97-AF65-F5344CB8AC3E}">
        <p14:creationId xmlns:p14="http://schemas.microsoft.com/office/powerpoint/2010/main" val="303780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11A2-3E41-E54F-B9FF-C0E47A29FEE4}"/>
              </a:ext>
            </a:extLst>
          </p:cNvPr>
          <p:cNvSpPr>
            <a:spLocks noGrp="1"/>
          </p:cNvSpPr>
          <p:nvPr>
            <p:ph type="title" hasCustomPrompt="1"/>
          </p:nvPr>
        </p:nvSpPr>
        <p:spPr>
          <a:xfrm>
            <a:off x="685800" y="685800"/>
            <a:ext cx="10826496" cy="914400"/>
          </a:xfrm>
        </p:spPr>
        <p:txBody>
          <a:bodyPr tIns="91440" bIns="91440" anchor="t" anchorCtr="0"/>
          <a:lstStyle/>
          <a:p>
            <a:r>
              <a:rPr lang="en-US" dirty="0"/>
              <a:t>Click to add title</a:t>
            </a:r>
          </a:p>
        </p:txBody>
      </p:sp>
      <p:sp>
        <p:nvSpPr>
          <p:cNvPr id="3" name="Content Placeholder 2">
            <a:extLst>
              <a:ext uri="{FF2B5EF4-FFF2-40B4-BE49-F238E27FC236}">
                <a16:creationId xmlns:a16="http://schemas.microsoft.com/office/drawing/2014/main" id="{5FFDDEE2-4AEA-6841-A639-CE456EF974FA}"/>
              </a:ext>
            </a:extLst>
          </p:cNvPr>
          <p:cNvSpPr>
            <a:spLocks noGrp="1"/>
          </p:cNvSpPr>
          <p:nvPr>
            <p:ph idx="1" hasCustomPrompt="1"/>
          </p:nvPr>
        </p:nvSpPr>
        <p:spPr>
          <a:xfrm>
            <a:off x="685800" y="1600200"/>
            <a:ext cx="10826496" cy="4343400"/>
          </a:xfrm>
        </p:spPr>
        <p:txBody>
          <a:bodyPr tIns="91440" bIns="9144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86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88B2-177F-3F48-A057-CA150BE7B1DB}"/>
              </a:ext>
            </a:extLst>
          </p:cNvPr>
          <p:cNvSpPr>
            <a:spLocks noGrp="1"/>
          </p:cNvSpPr>
          <p:nvPr>
            <p:ph type="title" hasCustomPrompt="1"/>
          </p:nvPr>
        </p:nvSpPr>
        <p:spPr>
          <a:xfrm>
            <a:off x="685800" y="685800"/>
            <a:ext cx="10826496" cy="914400"/>
          </a:xfrm>
        </p:spPr>
        <p:txBody>
          <a:bodyPr/>
          <a:lstStyle/>
          <a:p>
            <a:r>
              <a:rPr lang="en-US" dirty="0"/>
              <a:t>Click to add title</a:t>
            </a:r>
          </a:p>
        </p:txBody>
      </p:sp>
      <p:sp>
        <p:nvSpPr>
          <p:cNvPr id="4" name="Content Placeholder 3">
            <a:extLst>
              <a:ext uri="{FF2B5EF4-FFF2-40B4-BE49-F238E27FC236}">
                <a16:creationId xmlns:a16="http://schemas.microsoft.com/office/drawing/2014/main" id="{7FB5EDEB-E0F8-3E4C-AE91-2F1B8C0BF399}"/>
              </a:ext>
            </a:extLst>
          </p:cNvPr>
          <p:cNvSpPr>
            <a:spLocks noGrp="1"/>
          </p:cNvSpPr>
          <p:nvPr>
            <p:ph sz="half" idx="2" hasCustomPrompt="1"/>
          </p:nvPr>
        </p:nvSpPr>
        <p:spPr>
          <a:xfrm>
            <a:off x="685800" y="1600200"/>
            <a:ext cx="5349240" cy="4343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869F6BC4-EBA3-864C-8376-ECA3C6BE019F}"/>
              </a:ext>
            </a:extLst>
          </p:cNvPr>
          <p:cNvSpPr>
            <a:spLocks noGrp="1"/>
          </p:cNvSpPr>
          <p:nvPr>
            <p:ph sz="quarter" idx="4" hasCustomPrompt="1"/>
          </p:nvPr>
        </p:nvSpPr>
        <p:spPr>
          <a:xfrm>
            <a:off x="6163056" y="1600200"/>
            <a:ext cx="5349240" cy="4343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314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88B2-177F-3F48-A057-CA150BE7B1DB}"/>
              </a:ext>
            </a:extLst>
          </p:cNvPr>
          <p:cNvSpPr>
            <a:spLocks noGrp="1"/>
          </p:cNvSpPr>
          <p:nvPr>
            <p:ph type="title" hasCustomPrompt="1"/>
          </p:nvPr>
        </p:nvSpPr>
        <p:spPr>
          <a:xfrm>
            <a:off x="685800" y="685800"/>
            <a:ext cx="10826496" cy="914400"/>
          </a:xfrm>
        </p:spPr>
        <p:txBody>
          <a:bodyPr/>
          <a:lstStyle/>
          <a:p>
            <a:r>
              <a:rPr lang="en-US" dirty="0"/>
              <a:t>Click to add title</a:t>
            </a:r>
          </a:p>
        </p:txBody>
      </p:sp>
      <p:sp>
        <p:nvSpPr>
          <p:cNvPr id="3" name="Text Placeholder 2">
            <a:extLst>
              <a:ext uri="{FF2B5EF4-FFF2-40B4-BE49-F238E27FC236}">
                <a16:creationId xmlns:a16="http://schemas.microsoft.com/office/drawing/2014/main" id="{F4E17B29-8E97-514C-8BCB-4941C1A7C200}"/>
              </a:ext>
            </a:extLst>
          </p:cNvPr>
          <p:cNvSpPr>
            <a:spLocks noGrp="1"/>
          </p:cNvSpPr>
          <p:nvPr>
            <p:ph type="body" idx="1" hasCustomPrompt="1"/>
          </p:nvPr>
        </p:nvSpPr>
        <p:spPr>
          <a:xfrm>
            <a:off x="685800" y="1600200"/>
            <a:ext cx="5349240" cy="685800"/>
          </a:xfrm>
        </p:spPr>
        <p:txBody>
          <a:bodyPr anchor="b"/>
          <a:lstStyle>
            <a:lvl1pPr marL="0" indent="0">
              <a:buNone/>
              <a:defRPr sz="3200" b="0" i="0" cap="small" baseline="0">
                <a:solidFill>
                  <a:schemeClr val="bg1">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7FB5EDEB-E0F8-3E4C-AE91-2F1B8C0BF399}"/>
              </a:ext>
            </a:extLst>
          </p:cNvPr>
          <p:cNvSpPr>
            <a:spLocks noGrp="1"/>
          </p:cNvSpPr>
          <p:nvPr>
            <p:ph sz="half" idx="2" hasCustomPrompt="1"/>
          </p:nvPr>
        </p:nvSpPr>
        <p:spPr>
          <a:xfrm>
            <a:off x="685800" y="2286000"/>
            <a:ext cx="5349240" cy="36576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5242741-E0F8-E24A-B9AA-E9AC83B3D9F5}"/>
              </a:ext>
            </a:extLst>
          </p:cNvPr>
          <p:cNvSpPr>
            <a:spLocks noGrp="1"/>
          </p:cNvSpPr>
          <p:nvPr>
            <p:ph type="body" sz="quarter" idx="3" hasCustomPrompt="1"/>
          </p:nvPr>
        </p:nvSpPr>
        <p:spPr>
          <a:xfrm>
            <a:off x="6163056" y="1600200"/>
            <a:ext cx="5349240" cy="685800"/>
          </a:xfrm>
        </p:spPr>
        <p:txBody>
          <a:bodyPr anchor="b"/>
          <a:lstStyle>
            <a:lvl1pPr marL="0" indent="0">
              <a:buNone/>
              <a:defRPr sz="3200" b="0" i="0" cap="small" baseline="0">
                <a:solidFill>
                  <a:schemeClr val="bg1">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869F6BC4-EBA3-864C-8376-ECA3C6BE019F}"/>
              </a:ext>
            </a:extLst>
          </p:cNvPr>
          <p:cNvSpPr>
            <a:spLocks noGrp="1"/>
          </p:cNvSpPr>
          <p:nvPr>
            <p:ph sz="quarter" idx="4" hasCustomPrompt="1"/>
          </p:nvPr>
        </p:nvSpPr>
        <p:spPr>
          <a:xfrm>
            <a:off x="6163056" y="2286000"/>
            <a:ext cx="5349240" cy="36576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56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F964-2BDD-9C47-80E4-F7C4245E96FB}"/>
              </a:ext>
            </a:extLst>
          </p:cNvPr>
          <p:cNvSpPr>
            <a:spLocks noGrp="1"/>
          </p:cNvSpPr>
          <p:nvPr>
            <p:ph type="title" hasCustomPrompt="1"/>
          </p:nvPr>
        </p:nvSpPr>
        <p:spPr>
          <a:xfrm>
            <a:off x="685800" y="685800"/>
            <a:ext cx="5349240" cy="914400"/>
          </a:xfrm>
        </p:spPr>
        <p:txBody>
          <a:bodyPr anchor="t" anchorCtr="0"/>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3477E495-EF4D-4C44-B2ED-F011B96C53A9}"/>
              </a:ext>
            </a:extLst>
          </p:cNvPr>
          <p:cNvSpPr>
            <a:spLocks noGrp="1"/>
          </p:cNvSpPr>
          <p:nvPr>
            <p:ph idx="1" hasCustomPrompt="1"/>
          </p:nvPr>
        </p:nvSpPr>
        <p:spPr>
          <a:xfrm>
            <a:off x="6163056" y="685800"/>
            <a:ext cx="5349240" cy="5257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FF5BCF2-25E9-1E47-A0AB-C0CF1328DED8}"/>
              </a:ext>
            </a:extLst>
          </p:cNvPr>
          <p:cNvSpPr>
            <a:spLocks noGrp="1"/>
          </p:cNvSpPr>
          <p:nvPr>
            <p:ph type="body" sz="half" idx="2" hasCustomPrompt="1"/>
          </p:nvPr>
        </p:nvSpPr>
        <p:spPr>
          <a:xfrm>
            <a:off x="685800" y="1600200"/>
            <a:ext cx="5349240" cy="4343400"/>
          </a:xfrm>
        </p:spPr>
        <p:txBody>
          <a:bodyPr/>
          <a:lstStyle>
            <a:lvl1pPr marL="0" indent="0">
              <a:buNone/>
              <a:defRPr sz="2800" cap="small" baseline="0">
                <a:solidFill>
                  <a:schemeClr val="bg1">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add text</a:t>
            </a:r>
          </a:p>
        </p:txBody>
      </p:sp>
    </p:spTree>
    <p:extLst>
      <p:ext uri="{BB962C8B-B14F-4D97-AF65-F5344CB8AC3E}">
        <p14:creationId xmlns:p14="http://schemas.microsoft.com/office/powerpoint/2010/main" val="371829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DE2C-2572-2D4E-851C-BE991CF5B229}"/>
              </a:ext>
            </a:extLst>
          </p:cNvPr>
          <p:cNvSpPr>
            <a:spLocks noGrp="1"/>
          </p:cNvSpPr>
          <p:nvPr>
            <p:ph type="title" hasCustomPrompt="1"/>
          </p:nvPr>
        </p:nvSpPr>
        <p:spPr>
          <a:xfrm>
            <a:off x="685800" y="685800"/>
            <a:ext cx="10826496" cy="914400"/>
          </a:xfrm>
        </p:spPr>
        <p:txBody>
          <a:bodyPr/>
          <a:lstStyle/>
          <a:p>
            <a:r>
              <a:rPr lang="en-US" dirty="0"/>
              <a:t>Click to add title</a:t>
            </a:r>
          </a:p>
        </p:txBody>
      </p:sp>
    </p:spTree>
    <p:extLst>
      <p:ext uri="{BB962C8B-B14F-4D97-AF65-F5344CB8AC3E}">
        <p14:creationId xmlns:p14="http://schemas.microsoft.com/office/powerpoint/2010/main" val="49294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D7466C-7084-EC4C-940D-2F2DEB6616F9}"/>
              </a:ext>
            </a:extLst>
          </p:cNvPr>
          <p:cNvSpPr/>
          <p:nvPr userDrawn="1"/>
        </p:nvSpPr>
        <p:spPr>
          <a:xfrm>
            <a:off x="10464800" y="6004560"/>
            <a:ext cx="1727200" cy="670560"/>
          </a:xfrm>
          <a:prstGeom prst="rect">
            <a:avLst/>
          </a:prstGeom>
          <a:solidFill>
            <a:srgbClr val="002E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56;p14">
            <a:extLst>
              <a:ext uri="{FF2B5EF4-FFF2-40B4-BE49-F238E27FC236}">
                <a16:creationId xmlns:a16="http://schemas.microsoft.com/office/drawing/2014/main" id="{DBB01EEC-9C0A-B542-900A-C11DAACEAB2B}"/>
              </a:ext>
            </a:extLst>
          </p:cNvPr>
          <p:cNvPicPr preferRelativeResize="0"/>
          <p:nvPr userDrawn="1"/>
        </p:nvPicPr>
        <p:blipFill>
          <a:blip r:embed="rId19">
            <a:alphaModFix/>
          </a:blip>
          <a:stretch>
            <a:fillRect/>
          </a:stretch>
        </p:blipFill>
        <p:spPr>
          <a:xfrm>
            <a:off x="10776803" y="6202948"/>
            <a:ext cx="1017523" cy="288200"/>
          </a:xfrm>
          <a:prstGeom prst="rect">
            <a:avLst/>
          </a:prstGeom>
          <a:noFill/>
          <a:ln>
            <a:noFill/>
          </a:ln>
          <a:effectLst/>
        </p:spPr>
      </p:pic>
      <p:sp>
        <p:nvSpPr>
          <p:cNvPr id="1026" name="Title Placeholder 1">
            <a:extLst>
              <a:ext uri="{FF2B5EF4-FFF2-40B4-BE49-F238E27FC236}">
                <a16:creationId xmlns:a16="http://schemas.microsoft.com/office/drawing/2014/main" id="{A8551E4F-B9A9-AB4C-A6CE-92456FF992FA}"/>
              </a:ext>
            </a:extLst>
          </p:cNvPr>
          <p:cNvSpPr>
            <a:spLocks noGrp="1" noChangeArrowheads="1"/>
          </p:cNvSpPr>
          <p:nvPr>
            <p:ph type="title"/>
          </p:nvPr>
        </p:nvSpPr>
        <p:spPr bwMode="auto">
          <a:xfrm>
            <a:off x="685800" y="685800"/>
            <a:ext cx="1082649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AFD8F995-45D1-8A40-8B86-192FA8E34E3F}"/>
              </a:ext>
            </a:extLst>
          </p:cNvPr>
          <p:cNvSpPr>
            <a:spLocks noGrp="1" noChangeArrowheads="1"/>
          </p:cNvSpPr>
          <p:nvPr>
            <p:ph type="body" idx="1"/>
          </p:nvPr>
        </p:nvSpPr>
        <p:spPr bwMode="auto">
          <a:xfrm>
            <a:off x="685800" y="1600200"/>
            <a:ext cx="1082649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34" r:id="rId1"/>
    <p:sldLayoutId id="2147483776" r:id="rId2"/>
    <p:sldLayoutId id="2147483775" r:id="rId3"/>
    <p:sldLayoutId id="2147483735" r:id="rId4"/>
    <p:sldLayoutId id="2147483736" r:id="rId5"/>
    <p:sldLayoutId id="2147483737" r:id="rId6"/>
    <p:sldLayoutId id="2147483777" r:id="rId7"/>
    <p:sldLayoutId id="2147483738" r:id="rId8"/>
    <p:sldLayoutId id="2147483742" r:id="rId9"/>
    <p:sldLayoutId id="2147483743" r:id="rId10"/>
    <p:sldLayoutId id="2147483784" r:id="rId11"/>
    <p:sldLayoutId id="2147483739" r:id="rId12"/>
    <p:sldLayoutId id="2147483785" r:id="rId13"/>
    <p:sldLayoutId id="2147483786" r:id="rId14"/>
    <p:sldLayoutId id="2147483740" r:id="rId15"/>
    <p:sldLayoutId id="2147483774" r:id="rId16"/>
    <p:sldLayoutId id="2147483782" r:id="rId17"/>
  </p:sldLayoutIdLst>
  <p:txStyles>
    <p:titleStyle>
      <a:lvl1pPr algn="l" rtl="0" eaLnBrk="1" fontAlgn="base" hangingPunct="1">
        <a:lnSpc>
          <a:spcPct val="90000"/>
        </a:lnSpc>
        <a:spcBef>
          <a:spcPct val="0"/>
        </a:spcBef>
        <a:spcAft>
          <a:spcPct val="0"/>
        </a:spcAft>
        <a:defRPr sz="4800" kern="1200" baseline="0">
          <a:solidFill>
            <a:srgbClr val="002E5D"/>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3200" kern="1200" baseline="0">
          <a:solidFill>
            <a:schemeClr val="bg1">
              <a:lumMod val="50000"/>
            </a:schemeClr>
          </a:solidFill>
          <a:latin typeface="+mn-lt"/>
          <a:ea typeface="+mn-ea"/>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800" kern="1200" baseline="0">
          <a:solidFill>
            <a:schemeClr val="bg1">
              <a:lumMod val="50000"/>
            </a:schemeClr>
          </a:solidFill>
          <a:latin typeface="+mn-lt"/>
          <a:ea typeface="+mn-ea"/>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400" kern="1200" baseline="0">
          <a:solidFill>
            <a:schemeClr val="bg1">
              <a:lumMod val="50000"/>
            </a:schemeClr>
          </a:solidFill>
          <a:latin typeface="+mn-lt"/>
          <a:ea typeface="+mn-ea"/>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sz="2000" kern="1200" baseline="0">
          <a:solidFill>
            <a:schemeClr val="bg1">
              <a:lumMod val="50000"/>
            </a:schemeClr>
          </a:solidFill>
          <a:latin typeface="+mn-lt"/>
          <a:ea typeface="+mn-ea"/>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sz="2000" kern="1200" baseline="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vrogue.co/post/how-can-i-create-a-3d-gaussian-distribution-graph-in-illustrator" TargetMode="External"/><Relationship Id="rId7" Type="http://schemas.openxmlformats.org/officeDocument/2006/relationships/image" Target="../media/image18.png"/><Relationship Id="rId12" Type="http://schemas.openxmlformats.org/officeDocument/2006/relationships/hyperlink" Target="https://en.wikipedia.org/wiki/File:Checkmark_green.svg" TargetMode="External"/><Relationship Id="rId2" Type="http://schemas.openxmlformats.org/officeDocument/2006/relationships/image" Target="../media/image13.png"/><Relationship Id="rId1" Type="http://schemas.openxmlformats.org/officeDocument/2006/relationships/slideLayout" Target="../slideLayouts/slideLayout5.xml"/><Relationship Id="rId11"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0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png"/><Relationship Id="rId3" Type="http://schemas.openxmlformats.org/officeDocument/2006/relationships/image" Target="../media/image140.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hyperlink" Target="https://www.vrogue.co/post/how-can-i-create-a-3d-gaussian-distribution-graph-in-illustrator" TargetMode="External"/><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hyperlink" Target="https://en.wikipedia.org/wiki/File:Checkmark_green.sv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mailto:Cameron.bale@byu.edu"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www.mynextmove.org/profile/summary/13-2051.00" TargetMode="External"/><Relationship Id="rId3" Type="http://schemas.openxmlformats.org/officeDocument/2006/relationships/image" Target="../media/image5.png"/><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stock.adobe.com/images/cartoon-vector-stick-man-relaxing-sitting-on-the-beach-chair-watching-sunset-with-drink/14356331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esearchgate.net/publication/327007465_A_Flexible_Transfer_Learning_Framework_for_Bayesian_optimization_with_Convergence_Guarantee"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ublication/327007465_A_Flexible_Transfer_Learning_Framework_for_Bayesian_optimization_with_Convergence_Guarantee"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hyperlink" Target="https://freepngimg.com/png/47259-pin-picture-free-hq-image"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publications.jrc.ec.europa.eu/repository/handle/JRC128595"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vrogue.co/post/how-can-i-create-a-3d-gaussian-distribution-graph-in-illustrator" TargetMode="External"/><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11" Type="http://schemas.openxmlformats.org/officeDocument/2006/relationships/image" Target="../media/image130.png"/><Relationship Id="rId5" Type="http://schemas.openxmlformats.org/officeDocument/2006/relationships/image" Target="../media/image16.png"/><Relationship Id="rId10" Type="http://schemas.openxmlformats.org/officeDocument/2006/relationships/image" Target="../media/image21.png"/><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2CB-D21C-515B-E74D-F5DDA7B6BBA3}"/>
              </a:ext>
            </a:extLst>
          </p:cNvPr>
          <p:cNvSpPr>
            <a:spLocks noGrp="1"/>
          </p:cNvSpPr>
          <p:nvPr>
            <p:ph type="ctrTitle"/>
          </p:nvPr>
        </p:nvSpPr>
        <p:spPr>
          <a:xfrm>
            <a:off x="1524000" y="877887"/>
            <a:ext cx="9144000" cy="2387600"/>
          </a:xfrm>
        </p:spPr>
        <p:txBody>
          <a:bodyPr/>
          <a:lstStyle/>
          <a:p>
            <a:r>
              <a:rPr lang="en-US" sz="4000" dirty="0"/>
              <a:t>Optimized Sequential Synthesis with an application to legal anonymization</a:t>
            </a:r>
          </a:p>
        </p:txBody>
      </p:sp>
      <p:sp>
        <p:nvSpPr>
          <p:cNvPr id="3" name="Subtitle 2">
            <a:extLst>
              <a:ext uri="{FF2B5EF4-FFF2-40B4-BE49-F238E27FC236}">
                <a16:creationId xmlns:a16="http://schemas.microsoft.com/office/drawing/2014/main" id="{D9D44D54-8D30-9F13-F1BF-708953855965}"/>
              </a:ext>
            </a:extLst>
          </p:cNvPr>
          <p:cNvSpPr>
            <a:spLocks noGrp="1"/>
          </p:cNvSpPr>
          <p:nvPr>
            <p:ph type="subTitle" idx="1"/>
          </p:nvPr>
        </p:nvSpPr>
        <p:spPr>
          <a:xfrm>
            <a:off x="1524000" y="4345894"/>
            <a:ext cx="9144000" cy="1655763"/>
          </a:xfrm>
        </p:spPr>
        <p:txBody>
          <a:bodyPr/>
          <a:lstStyle/>
          <a:p>
            <a:r>
              <a:rPr lang="en-US" dirty="0">
                <a:solidFill>
                  <a:schemeClr val="tx1"/>
                </a:solidFill>
              </a:rPr>
              <a:t>Cameron Bale</a:t>
            </a:r>
          </a:p>
          <a:p>
            <a:r>
              <a:rPr lang="en-US" dirty="0">
                <a:solidFill>
                  <a:schemeClr val="tx1"/>
                </a:solidFill>
              </a:rPr>
              <a:t>Joint work with Harrison Quick</a:t>
            </a:r>
          </a:p>
        </p:txBody>
      </p:sp>
    </p:spTree>
    <p:extLst>
      <p:ext uri="{BB962C8B-B14F-4D97-AF65-F5344CB8AC3E}">
        <p14:creationId xmlns:p14="http://schemas.microsoft.com/office/powerpoint/2010/main" val="254265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colored grid on a white background&#10;&#10;Description automatically generated">
            <a:extLst>
              <a:ext uri="{FF2B5EF4-FFF2-40B4-BE49-F238E27FC236}">
                <a16:creationId xmlns:a16="http://schemas.microsoft.com/office/drawing/2014/main" id="{BDFAA9B5-6BBA-8771-DB03-29004F99C0B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67" t="9735" r="48884" b="24519"/>
          <a:stretch/>
        </p:blipFill>
        <p:spPr>
          <a:xfrm>
            <a:off x="2495550" y="1822450"/>
            <a:ext cx="3600450" cy="2273300"/>
          </a:xfrm>
          <a:prstGeom prst="rect">
            <a:avLst/>
          </a:prstGeom>
        </p:spPr>
      </p:pic>
      <p:sp>
        <p:nvSpPr>
          <p:cNvPr id="14" name="Rectangle: Rounded Corners 13">
            <a:extLst>
              <a:ext uri="{FF2B5EF4-FFF2-40B4-BE49-F238E27FC236}">
                <a16:creationId xmlns:a16="http://schemas.microsoft.com/office/drawing/2014/main" id="{73263171-5186-0674-AC68-BEA996F5EB3F}"/>
              </a:ext>
            </a:extLst>
          </p:cNvPr>
          <p:cNvSpPr/>
          <p:nvPr/>
        </p:nvSpPr>
        <p:spPr>
          <a:xfrm>
            <a:off x="3019425" y="5433536"/>
            <a:ext cx="6153150" cy="10541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F5B5743-0F87-7EE7-0112-41078C8D7A16}"/>
                  </a:ext>
                </a:extLst>
              </p:cNvPr>
              <p:cNvSpPr>
                <a:spLocks noGrp="1"/>
              </p:cNvSpPr>
              <p:nvPr>
                <p:ph type="title"/>
              </p:nvPr>
            </p:nvSpPr>
            <p:spPr>
              <a:xfrm>
                <a:off x="682752" y="383064"/>
                <a:ext cx="10826496" cy="914400"/>
              </a:xfrm>
            </p:spPr>
            <p:txBody>
              <a:bodyPr/>
              <a:lstStyle/>
              <a:p>
                <a:r>
                  <a:rPr lang="en-US" sz="3200" dirty="0"/>
                  <a:t>We Show That Sampling </a:t>
                </a:r>
                <a14:m>
                  <m:oMath xmlns:m="http://schemas.openxmlformats.org/officeDocument/2006/math">
                    <m:r>
                      <a:rPr lang="en-US" sz="3200" b="1" i="1" smtClean="0">
                        <a:latin typeface="Cambria Math" panose="02040503050406030204" pitchFamily="18" charset="0"/>
                      </a:rPr>
                      <m:t>𝒀</m:t>
                    </m:r>
                  </m:oMath>
                </a14:m>
                <a:r>
                  <a:rPr lang="en-US" sz="3200" dirty="0"/>
                  <a:t>, </a:t>
                </a:r>
                <a14:m>
                  <m:oMath xmlns:m="http://schemas.openxmlformats.org/officeDocument/2006/math">
                    <m:r>
                      <a:rPr lang="en-US" sz="3200" b="1" i="1" smtClean="0">
                        <a:latin typeface="Cambria Math" panose="02040503050406030204" pitchFamily="18" charset="0"/>
                      </a:rPr>
                      <m:t>𝑯</m:t>
                    </m:r>
                  </m:oMath>
                </a14:m>
                <a:r>
                  <a:rPr lang="en-US" sz="3200" dirty="0"/>
                  <a:t>, and </a:t>
                </a:r>
                <a14:m>
                  <m:oMath xmlns:m="http://schemas.openxmlformats.org/officeDocument/2006/math">
                    <m:r>
                      <a:rPr lang="en-US" sz="3200" b="1" i="1" smtClean="0">
                        <a:latin typeface="Cambria Math" panose="02040503050406030204" pitchFamily="18" charset="0"/>
                      </a:rPr>
                      <m:t>𝒁</m:t>
                    </m:r>
                  </m:oMath>
                </a14:m>
                <a:r>
                  <a:rPr lang="en-US" sz="3200" b="1" dirty="0"/>
                  <a:t> </a:t>
                </a:r>
                <a:r>
                  <a:rPr lang="en-US" sz="3200" dirty="0"/>
                  <a:t>from </a:t>
                </a:r>
                <a14:m>
                  <m:oMath xmlns:m="http://schemas.openxmlformats.org/officeDocument/2006/math">
                    <m:r>
                      <a:rPr lang="en-US" sz="3200" i="1" smtClean="0">
                        <a:latin typeface="Cambria Math" panose="02040503050406030204" pitchFamily="18" charset="0"/>
                        <a:ea typeface="Cambria Math" panose="02040503050406030204" pitchFamily="18" charset="0"/>
                      </a:rPr>
                      <m:t>𝒟</m:t>
                    </m:r>
                  </m:oMath>
                </a14:m>
                <a:r>
                  <a:rPr lang="en-US" sz="3200" b="1" dirty="0"/>
                  <a:t> </a:t>
                </a:r>
                <a:r>
                  <a:rPr lang="en-US" sz="3200" dirty="0"/>
                  <a:t>Ensures the MOSTLY.AI Privacy Criteria Are Met in Expectation</a:t>
                </a:r>
              </a:p>
            </p:txBody>
          </p:sp>
        </mc:Choice>
        <mc:Fallback xmlns="">
          <p:sp>
            <p:nvSpPr>
              <p:cNvPr id="2" name="Title 1">
                <a:extLst>
                  <a:ext uri="{FF2B5EF4-FFF2-40B4-BE49-F238E27FC236}">
                    <a16:creationId xmlns:a16="http://schemas.microsoft.com/office/drawing/2014/main" id="{AF5B5743-0F87-7EE7-0112-41078C8D7A16}"/>
                  </a:ext>
                </a:extLst>
              </p:cNvPr>
              <p:cNvSpPr>
                <a:spLocks noGrp="1" noRot="1" noChangeAspect="1" noMove="1" noResize="1" noEditPoints="1" noAdjustHandles="1" noChangeArrowheads="1" noChangeShapeType="1" noTextEdit="1"/>
              </p:cNvSpPr>
              <p:nvPr>
                <p:ph type="title"/>
              </p:nvPr>
            </p:nvSpPr>
            <p:spPr>
              <a:xfrm>
                <a:off x="682752" y="383064"/>
                <a:ext cx="10826496" cy="914400"/>
              </a:xfrm>
              <a:blipFill>
                <a:blip r:embed="rId4"/>
                <a:stretch>
                  <a:fillRect l="-1408" t="-9333" b="-3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7A1440-BB53-9119-F9D3-164019066E5E}"/>
                  </a:ext>
                </a:extLst>
              </p:cNvPr>
              <p:cNvSpPr txBox="1"/>
              <p:nvPr/>
            </p:nvSpPr>
            <p:spPr>
              <a:xfrm>
                <a:off x="3247788" y="1560840"/>
                <a:ext cx="73517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𝒟</m:t>
                      </m:r>
                    </m:oMath>
                  </m:oMathPara>
                </a14:m>
                <a:endParaRPr lang="en-US" sz="2800" dirty="0"/>
              </a:p>
            </p:txBody>
          </p:sp>
        </mc:Choice>
        <mc:Fallback xmlns="">
          <p:sp>
            <p:nvSpPr>
              <p:cNvPr id="5" name="TextBox 4">
                <a:extLst>
                  <a:ext uri="{FF2B5EF4-FFF2-40B4-BE49-F238E27FC236}">
                    <a16:creationId xmlns:a16="http://schemas.microsoft.com/office/drawing/2014/main" id="{A87A1440-BB53-9119-F9D3-164019066E5E}"/>
                  </a:ext>
                </a:extLst>
              </p:cNvPr>
              <p:cNvSpPr txBox="1">
                <a:spLocks noRot="1" noChangeAspect="1" noMove="1" noResize="1" noEditPoints="1" noAdjustHandles="1" noChangeArrowheads="1" noChangeShapeType="1" noTextEdit="1"/>
              </p:cNvSpPr>
              <p:nvPr/>
            </p:nvSpPr>
            <p:spPr>
              <a:xfrm>
                <a:off x="3247788" y="1560840"/>
                <a:ext cx="735171"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48F843-FCD2-B3DA-9568-6747A7110E68}"/>
                  </a:ext>
                </a:extLst>
              </p:cNvPr>
              <p:cNvSpPr txBox="1"/>
              <p:nvPr/>
            </p:nvSpPr>
            <p:spPr>
              <a:xfrm>
                <a:off x="1642787" y="3955875"/>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𝒀</m:t>
                      </m:r>
                    </m:oMath>
                  </m:oMathPara>
                </a14:m>
                <a:endParaRPr lang="en-US" sz="2400" b="1" dirty="0"/>
              </a:p>
            </p:txBody>
          </p:sp>
        </mc:Choice>
        <mc:Fallback xmlns="">
          <p:sp>
            <p:nvSpPr>
              <p:cNvPr id="7" name="TextBox 6">
                <a:extLst>
                  <a:ext uri="{FF2B5EF4-FFF2-40B4-BE49-F238E27FC236}">
                    <a16:creationId xmlns:a16="http://schemas.microsoft.com/office/drawing/2014/main" id="{C748F843-FCD2-B3DA-9568-6747A7110E68}"/>
                  </a:ext>
                </a:extLst>
              </p:cNvPr>
              <p:cNvSpPr txBox="1">
                <a:spLocks noRot="1" noChangeAspect="1" noMove="1" noResize="1" noEditPoints="1" noAdjustHandles="1" noChangeArrowheads="1" noChangeShapeType="1" noTextEdit="1"/>
              </p:cNvSpPr>
              <p:nvPr/>
            </p:nvSpPr>
            <p:spPr>
              <a:xfrm>
                <a:off x="1642787" y="3955875"/>
                <a:ext cx="420585"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6D0FBA-D0B3-AFC1-A0B1-35D384F18E67}"/>
                  </a:ext>
                </a:extLst>
              </p:cNvPr>
              <p:cNvSpPr txBox="1"/>
              <p:nvPr/>
            </p:nvSpPr>
            <p:spPr>
              <a:xfrm>
                <a:off x="4203397" y="4374514"/>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𝑯</m:t>
                      </m:r>
                    </m:oMath>
                  </m:oMathPara>
                </a14:m>
                <a:endParaRPr lang="en-US" sz="2400" b="1" dirty="0"/>
              </a:p>
            </p:txBody>
          </p:sp>
        </mc:Choice>
        <mc:Fallback xmlns="">
          <p:sp>
            <p:nvSpPr>
              <p:cNvPr id="8" name="TextBox 7">
                <a:extLst>
                  <a:ext uri="{FF2B5EF4-FFF2-40B4-BE49-F238E27FC236}">
                    <a16:creationId xmlns:a16="http://schemas.microsoft.com/office/drawing/2014/main" id="{2C6D0FBA-D0B3-AFC1-A0B1-35D384F18E67}"/>
                  </a:ext>
                </a:extLst>
              </p:cNvPr>
              <p:cNvSpPr txBox="1">
                <a:spLocks noRot="1" noChangeAspect="1" noMove="1" noResize="1" noEditPoints="1" noAdjustHandles="1" noChangeArrowheads="1" noChangeShapeType="1" noTextEdit="1"/>
              </p:cNvSpPr>
              <p:nvPr/>
            </p:nvSpPr>
            <p:spPr>
              <a:xfrm>
                <a:off x="4203397" y="4374514"/>
                <a:ext cx="420585" cy="461665"/>
              </a:xfrm>
              <a:prstGeom prst="rect">
                <a:avLst/>
              </a:prstGeom>
              <a:blipFill>
                <a:blip r:embed="rId8"/>
                <a:stretch>
                  <a:fillRect l="-4348" r="-289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ED92792-B92E-C68A-45FD-EB17765C7982}"/>
              </a:ext>
            </a:extLst>
          </p:cNvPr>
          <p:cNvCxnSpPr/>
          <p:nvPr/>
        </p:nvCxnSpPr>
        <p:spPr>
          <a:xfrm flipH="1">
            <a:off x="2063372" y="3576034"/>
            <a:ext cx="641758" cy="41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4A0182-55CE-1464-ADE7-30DB0D7A0586}"/>
              </a:ext>
            </a:extLst>
          </p:cNvPr>
          <p:cNvCxnSpPr>
            <a:cxnSpLocks/>
          </p:cNvCxnSpPr>
          <p:nvPr/>
        </p:nvCxnSpPr>
        <p:spPr>
          <a:xfrm>
            <a:off x="4418660" y="3955875"/>
            <a:ext cx="1" cy="418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A3E178-374D-40F3-8632-B2038D1C1FC5}"/>
                  </a:ext>
                </a:extLst>
              </p:cNvPr>
              <p:cNvSpPr txBox="1"/>
              <p:nvPr/>
            </p:nvSpPr>
            <p:spPr>
              <a:xfrm>
                <a:off x="5758707" y="4262110"/>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𝒁</m:t>
                      </m:r>
                    </m:oMath>
                  </m:oMathPara>
                </a14:m>
                <a:endParaRPr lang="en-US" sz="2400" b="1" dirty="0"/>
              </a:p>
            </p:txBody>
          </p:sp>
        </mc:Choice>
        <mc:Fallback xmlns="">
          <p:sp>
            <p:nvSpPr>
              <p:cNvPr id="11" name="TextBox 10">
                <a:extLst>
                  <a:ext uri="{FF2B5EF4-FFF2-40B4-BE49-F238E27FC236}">
                    <a16:creationId xmlns:a16="http://schemas.microsoft.com/office/drawing/2014/main" id="{D1A3E178-374D-40F3-8632-B2038D1C1FC5}"/>
                  </a:ext>
                </a:extLst>
              </p:cNvPr>
              <p:cNvSpPr txBox="1">
                <a:spLocks noRot="1" noChangeAspect="1" noMove="1" noResize="1" noEditPoints="1" noAdjustHandles="1" noChangeArrowheads="1" noChangeShapeType="1" noTextEdit="1"/>
              </p:cNvSpPr>
              <p:nvPr/>
            </p:nvSpPr>
            <p:spPr>
              <a:xfrm>
                <a:off x="5758707" y="4262110"/>
                <a:ext cx="420585" cy="461665"/>
              </a:xfrm>
              <a:prstGeom prst="rect">
                <a:avLst/>
              </a:prstGeom>
              <a:blipFill>
                <a:blip r:embed="rId9"/>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FA439761-0508-CE57-9D61-8D07D4EC35B9}"/>
              </a:ext>
            </a:extLst>
          </p:cNvPr>
          <p:cNvCxnSpPr>
            <a:cxnSpLocks/>
          </p:cNvCxnSpPr>
          <p:nvPr/>
        </p:nvCxnSpPr>
        <p:spPr>
          <a:xfrm>
            <a:off x="5471819" y="3630512"/>
            <a:ext cx="497181" cy="636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F25FBD-908A-325D-C54A-5212E3CB5A4C}"/>
                  </a:ext>
                </a:extLst>
              </p:cNvPr>
              <p:cNvSpPr txBox="1"/>
              <p:nvPr/>
            </p:nvSpPr>
            <p:spPr>
              <a:xfrm>
                <a:off x="3937932" y="5712301"/>
                <a:ext cx="4316136" cy="738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 :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𝑯</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𝒁</m:t>
                          </m:r>
                        </m:e>
                      </m:d>
                    </m:oMath>
                  </m:oMathPara>
                </a14:m>
                <a:endParaRPr lang="en-US" b="0" dirty="0"/>
              </a:p>
              <a:p>
                <a:endParaRPr lang="en-US" dirty="0"/>
              </a:p>
            </p:txBody>
          </p:sp>
        </mc:Choice>
        <mc:Fallback xmlns="">
          <p:sp>
            <p:nvSpPr>
              <p:cNvPr id="13" name="TextBox 12">
                <a:extLst>
                  <a:ext uri="{FF2B5EF4-FFF2-40B4-BE49-F238E27FC236}">
                    <a16:creationId xmlns:a16="http://schemas.microsoft.com/office/drawing/2014/main" id="{F8F25FBD-908A-325D-C54A-5212E3CB5A4C}"/>
                  </a:ext>
                </a:extLst>
              </p:cNvPr>
              <p:cNvSpPr txBox="1">
                <a:spLocks noRot="1" noChangeAspect="1" noMove="1" noResize="1" noEditPoints="1" noAdjustHandles="1" noChangeArrowheads="1" noChangeShapeType="1" noTextEdit="1"/>
              </p:cNvSpPr>
              <p:nvPr/>
            </p:nvSpPr>
            <p:spPr>
              <a:xfrm>
                <a:off x="3937932" y="5712301"/>
                <a:ext cx="4316136" cy="738664"/>
              </a:xfrm>
              <a:prstGeom prst="rect">
                <a:avLst/>
              </a:prstGeom>
              <a:blipFill>
                <a:blip r:embed="rId10"/>
                <a:stretch>
                  <a:fillRect/>
                </a:stretch>
              </a:blipFill>
            </p:spPr>
            <p:txBody>
              <a:bodyPr/>
              <a:lstStyle/>
              <a:p>
                <a:r>
                  <a:rPr lang="en-US">
                    <a:noFill/>
                  </a:rPr>
                  <a:t> </a:t>
                </a:r>
              </a:p>
            </p:txBody>
          </p:sp>
        </mc:Fallback>
      </mc:AlternateContent>
      <p:pic>
        <p:nvPicPr>
          <p:cNvPr id="3" name="Picture 2" descr="A green check mark on a black background&#10;&#10;Description automatically generated">
            <a:extLst>
              <a:ext uri="{FF2B5EF4-FFF2-40B4-BE49-F238E27FC236}">
                <a16:creationId xmlns:a16="http://schemas.microsoft.com/office/drawing/2014/main" id="{03801815-77FE-7FCF-2A1C-304E3FF94A35}"/>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562738" y="5074102"/>
            <a:ext cx="1021884" cy="886484"/>
          </a:xfrm>
          <a:prstGeom prst="rect">
            <a:avLst/>
          </a:prstGeom>
        </p:spPr>
      </p:pic>
    </p:spTree>
    <p:extLst>
      <p:ext uri="{BB962C8B-B14F-4D97-AF65-F5344CB8AC3E}">
        <p14:creationId xmlns:p14="http://schemas.microsoft.com/office/powerpoint/2010/main" val="57157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3263171-5186-0674-AC68-BEA996F5EB3F}"/>
              </a:ext>
            </a:extLst>
          </p:cNvPr>
          <p:cNvSpPr/>
          <p:nvPr/>
        </p:nvSpPr>
        <p:spPr>
          <a:xfrm>
            <a:off x="3019425" y="5433536"/>
            <a:ext cx="6153150" cy="10541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F5B5743-0F87-7EE7-0112-41078C8D7A16}"/>
                  </a:ext>
                </a:extLst>
              </p:cNvPr>
              <p:cNvSpPr>
                <a:spLocks noGrp="1"/>
              </p:cNvSpPr>
              <p:nvPr>
                <p:ph type="title"/>
              </p:nvPr>
            </p:nvSpPr>
            <p:spPr>
              <a:xfrm>
                <a:off x="685800" y="347762"/>
                <a:ext cx="10826496" cy="914400"/>
              </a:xfrm>
            </p:spPr>
            <p:txBody>
              <a:bodyPr/>
              <a:lstStyle/>
              <a:p>
                <a:r>
                  <a:rPr lang="en-US" sz="3200" dirty="0"/>
                  <a:t>Training </a:t>
                </a:r>
                <a14:m>
                  <m:oMath xmlns:m="http://schemas.openxmlformats.org/officeDocument/2006/math">
                    <m:r>
                      <a:rPr lang="en-US" sz="3200" i="1" smtClean="0">
                        <a:latin typeface="Cambria Math" panose="02040503050406030204" pitchFamily="18" charset="0"/>
                        <a:ea typeface="Cambria Math" panose="02040503050406030204" pitchFamily="18" charset="0"/>
                      </a:rPr>
                      <m:t>𝒮</m:t>
                    </m:r>
                  </m:oMath>
                </a14:m>
                <a:r>
                  <a:rPr lang="en-US" sz="3200" dirty="0"/>
                  <a:t> to approximate </a:t>
                </a:r>
                <a14:m>
                  <m:oMath xmlns:m="http://schemas.openxmlformats.org/officeDocument/2006/math">
                    <m:r>
                      <a:rPr lang="en-US" sz="3200" i="1" smtClean="0">
                        <a:latin typeface="Cambria Math" panose="02040503050406030204" pitchFamily="18" charset="0"/>
                        <a:ea typeface="Cambria Math" panose="02040503050406030204" pitchFamily="18" charset="0"/>
                      </a:rPr>
                      <m:t>𝒟</m:t>
                    </m:r>
                  </m:oMath>
                </a14:m>
                <a:r>
                  <a:rPr lang="en-US" sz="3200" dirty="0"/>
                  <a:t> should ensure that the privacy criteria are met in expectation!</a:t>
                </a:r>
              </a:p>
            </p:txBody>
          </p:sp>
        </mc:Choice>
        <mc:Fallback xmlns="">
          <p:sp>
            <p:nvSpPr>
              <p:cNvPr id="2" name="Title 1">
                <a:extLst>
                  <a:ext uri="{FF2B5EF4-FFF2-40B4-BE49-F238E27FC236}">
                    <a16:creationId xmlns:a16="http://schemas.microsoft.com/office/drawing/2014/main" id="{AF5B5743-0F87-7EE7-0112-41078C8D7A16}"/>
                  </a:ext>
                </a:extLst>
              </p:cNvPr>
              <p:cNvSpPr>
                <a:spLocks noGrp="1" noRot="1" noChangeAspect="1" noMove="1" noResize="1" noEditPoints="1" noAdjustHandles="1" noChangeArrowheads="1" noChangeShapeType="1" noTextEdit="1"/>
              </p:cNvSpPr>
              <p:nvPr>
                <p:ph type="title"/>
              </p:nvPr>
            </p:nvSpPr>
            <p:spPr>
              <a:xfrm>
                <a:off x="685800" y="347762"/>
                <a:ext cx="10826496" cy="914400"/>
              </a:xfrm>
              <a:blipFill>
                <a:blip r:embed="rId3"/>
                <a:stretch>
                  <a:fillRect l="-1464" t="-8667" b="-33333"/>
                </a:stretch>
              </a:blipFill>
            </p:spPr>
            <p:txBody>
              <a:bodyPr/>
              <a:lstStyle/>
              <a:p>
                <a:r>
                  <a:rPr lang="en-US">
                    <a:noFill/>
                  </a:rPr>
                  <a:t> </a:t>
                </a:r>
              </a:p>
            </p:txBody>
          </p:sp>
        </mc:Fallback>
      </mc:AlternateContent>
      <p:pic>
        <p:nvPicPr>
          <p:cNvPr id="4" name="Picture 3" descr="A rainbow colored grid on a white background&#10;&#10;Description automatically generated">
            <a:extLst>
              <a:ext uri="{FF2B5EF4-FFF2-40B4-BE49-F238E27FC236}">
                <a16:creationId xmlns:a16="http://schemas.microsoft.com/office/drawing/2014/main" id="{B9C01E78-0E56-858C-1CE7-DE4B83D0F86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767" t="9735" r="1536" b="24519"/>
          <a:stretch/>
        </p:blipFill>
        <p:spPr>
          <a:xfrm>
            <a:off x="2495550" y="1822450"/>
            <a:ext cx="7200900" cy="22733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7A1440-BB53-9119-F9D3-164019066E5E}"/>
                  </a:ext>
                </a:extLst>
              </p:cNvPr>
              <p:cNvSpPr txBox="1"/>
              <p:nvPr/>
            </p:nvSpPr>
            <p:spPr>
              <a:xfrm>
                <a:off x="3247788" y="1560840"/>
                <a:ext cx="73517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𝒟</m:t>
                      </m:r>
                    </m:oMath>
                  </m:oMathPara>
                </a14:m>
                <a:endParaRPr lang="en-US" sz="2800" dirty="0"/>
              </a:p>
            </p:txBody>
          </p:sp>
        </mc:Choice>
        <mc:Fallback xmlns="">
          <p:sp>
            <p:nvSpPr>
              <p:cNvPr id="5" name="TextBox 4">
                <a:extLst>
                  <a:ext uri="{FF2B5EF4-FFF2-40B4-BE49-F238E27FC236}">
                    <a16:creationId xmlns:a16="http://schemas.microsoft.com/office/drawing/2014/main" id="{A87A1440-BB53-9119-F9D3-164019066E5E}"/>
                  </a:ext>
                </a:extLst>
              </p:cNvPr>
              <p:cNvSpPr txBox="1">
                <a:spLocks noRot="1" noChangeAspect="1" noMove="1" noResize="1" noEditPoints="1" noAdjustHandles="1" noChangeArrowheads="1" noChangeShapeType="1" noTextEdit="1"/>
              </p:cNvSpPr>
              <p:nvPr/>
            </p:nvSpPr>
            <p:spPr>
              <a:xfrm>
                <a:off x="3247788" y="1560840"/>
                <a:ext cx="73517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CC26DE-9467-0F37-7875-FDF6900373F5}"/>
                  </a:ext>
                </a:extLst>
              </p:cNvPr>
              <p:cNvSpPr txBox="1"/>
              <p:nvPr/>
            </p:nvSpPr>
            <p:spPr>
              <a:xfrm>
                <a:off x="7579395" y="1560840"/>
                <a:ext cx="307841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𝒮</m:t>
                      </m:r>
                      <m:d>
                        <m:dPr>
                          <m:ctrlPr>
                            <a:rPr lang="en-US" sz="2800" b="0" i="1" smtClean="0">
                              <a:latin typeface="Cambria Math" panose="02040503050406030204" pitchFamily="18" charset="0"/>
                            </a:rPr>
                          </m:ctrlPr>
                        </m:dPr>
                        <m:e>
                          <m:r>
                            <a:rPr lang="en-US" sz="2800" b="1" i="1" smtClean="0">
                              <a:latin typeface="Cambria Math" panose="02040503050406030204" pitchFamily="18" charset="0"/>
                            </a:rPr>
                            <m:t>𝒀</m:t>
                          </m:r>
                          <m:r>
                            <a:rPr lang="en-US" sz="2800" b="0" i="1" smtClean="0">
                              <a:latin typeface="Cambria Math" panose="02040503050406030204" pitchFamily="18" charset="0"/>
                            </a:rPr>
                            <m:t>, </m:t>
                          </m:r>
                          <m:r>
                            <a:rPr lang="en-US" sz="2800" b="1" i="1" smtClean="0">
                              <a:latin typeface="Cambria Math" panose="02040503050406030204" pitchFamily="18" charset="0"/>
                            </a:rPr>
                            <m:t>𝜽</m:t>
                          </m:r>
                        </m:e>
                      </m:d>
                    </m:oMath>
                  </m:oMathPara>
                </a14:m>
                <a:endParaRPr lang="en-US" sz="2800" b="1" dirty="0"/>
              </a:p>
            </p:txBody>
          </p:sp>
        </mc:Choice>
        <mc:Fallback xmlns="">
          <p:sp>
            <p:nvSpPr>
              <p:cNvPr id="6" name="TextBox 5">
                <a:extLst>
                  <a:ext uri="{FF2B5EF4-FFF2-40B4-BE49-F238E27FC236}">
                    <a16:creationId xmlns:a16="http://schemas.microsoft.com/office/drawing/2014/main" id="{A0CC26DE-9467-0F37-7875-FDF6900373F5}"/>
                  </a:ext>
                </a:extLst>
              </p:cNvPr>
              <p:cNvSpPr txBox="1">
                <a:spLocks noRot="1" noChangeAspect="1" noMove="1" noResize="1" noEditPoints="1" noAdjustHandles="1" noChangeArrowheads="1" noChangeShapeType="1" noTextEdit="1"/>
              </p:cNvSpPr>
              <p:nvPr/>
            </p:nvSpPr>
            <p:spPr>
              <a:xfrm>
                <a:off x="7579395" y="1560840"/>
                <a:ext cx="307841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48F843-FCD2-B3DA-9568-6747A7110E68}"/>
                  </a:ext>
                </a:extLst>
              </p:cNvPr>
              <p:cNvSpPr txBox="1"/>
              <p:nvPr/>
            </p:nvSpPr>
            <p:spPr>
              <a:xfrm>
                <a:off x="1642787" y="3955875"/>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𝒀</m:t>
                      </m:r>
                    </m:oMath>
                  </m:oMathPara>
                </a14:m>
                <a:endParaRPr lang="en-US" sz="2400" b="1" dirty="0"/>
              </a:p>
            </p:txBody>
          </p:sp>
        </mc:Choice>
        <mc:Fallback xmlns="">
          <p:sp>
            <p:nvSpPr>
              <p:cNvPr id="7" name="TextBox 6">
                <a:extLst>
                  <a:ext uri="{FF2B5EF4-FFF2-40B4-BE49-F238E27FC236}">
                    <a16:creationId xmlns:a16="http://schemas.microsoft.com/office/drawing/2014/main" id="{C748F843-FCD2-B3DA-9568-6747A7110E68}"/>
                  </a:ext>
                </a:extLst>
              </p:cNvPr>
              <p:cNvSpPr txBox="1">
                <a:spLocks noRot="1" noChangeAspect="1" noMove="1" noResize="1" noEditPoints="1" noAdjustHandles="1" noChangeArrowheads="1" noChangeShapeType="1" noTextEdit="1"/>
              </p:cNvSpPr>
              <p:nvPr/>
            </p:nvSpPr>
            <p:spPr>
              <a:xfrm>
                <a:off x="1642787" y="3955875"/>
                <a:ext cx="420585"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6D0FBA-D0B3-AFC1-A0B1-35D384F18E67}"/>
                  </a:ext>
                </a:extLst>
              </p:cNvPr>
              <p:cNvSpPr txBox="1"/>
              <p:nvPr/>
            </p:nvSpPr>
            <p:spPr>
              <a:xfrm>
                <a:off x="4203397" y="4374514"/>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𝑯</m:t>
                      </m:r>
                    </m:oMath>
                  </m:oMathPara>
                </a14:m>
                <a:endParaRPr lang="en-US" sz="2400" b="1" dirty="0"/>
              </a:p>
            </p:txBody>
          </p:sp>
        </mc:Choice>
        <mc:Fallback xmlns="">
          <p:sp>
            <p:nvSpPr>
              <p:cNvPr id="8" name="TextBox 7">
                <a:extLst>
                  <a:ext uri="{FF2B5EF4-FFF2-40B4-BE49-F238E27FC236}">
                    <a16:creationId xmlns:a16="http://schemas.microsoft.com/office/drawing/2014/main" id="{2C6D0FBA-D0B3-AFC1-A0B1-35D384F18E67}"/>
                  </a:ext>
                </a:extLst>
              </p:cNvPr>
              <p:cNvSpPr txBox="1">
                <a:spLocks noRot="1" noChangeAspect="1" noMove="1" noResize="1" noEditPoints="1" noAdjustHandles="1" noChangeArrowheads="1" noChangeShapeType="1" noTextEdit="1"/>
              </p:cNvSpPr>
              <p:nvPr/>
            </p:nvSpPr>
            <p:spPr>
              <a:xfrm>
                <a:off x="4203397" y="4374514"/>
                <a:ext cx="420585" cy="461665"/>
              </a:xfrm>
              <a:prstGeom prst="rect">
                <a:avLst/>
              </a:prstGeom>
              <a:blipFill>
                <a:blip r:embed="rId9"/>
                <a:stretch>
                  <a:fillRect l="-4348" r="-289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ED92792-B92E-C68A-45FD-EB17765C7982}"/>
              </a:ext>
            </a:extLst>
          </p:cNvPr>
          <p:cNvCxnSpPr/>
          <p:nvPr/>
        </p:nvCxnSpPr>
        <p:spPr>
          <a:xfrm flipH="1">
            <a:off x="2063372" y="3576034"/>
            <a:ext cx="641758" cy="41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4A0182-55CE-1464-ADE7-30DB0D7A0586}"/>
              </a:ext>
            </a:extLst>
          </p:cNvPr>
          <p:cNvCxnSpPr>
            <a:cxnSpLocks/>
          </p:cNvCxnSpPr>
          <p:nvPr/>
        </p:nvCxnSpPr>
        <p:spPr>
          <a:xfrm>
            <a:off x="4418660" y="3955875"/>
            <a:ext cx="1" cy="418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A3E178-374D-40F3-8632-B2038D1C1FC5}"/>
                  </a:ext>
                </a:extLst>
              </p:cNvPr>
              <p:cNvSpPr txBox="1"/>
              <p:nvPr/>
            </p:nvSpPr>
            <p:spPr>
              <a:xfrm>
                <a:off x="7479997" y="4374514"/>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𝒁</m:t>
                      </m:r>
                    </m:oMath>
                  </m:oMathPara>
                </a14:m>
                <a:endParaRPr lang="en-US" sz="2400" b="1" dirty="0"/>
              </a:p>
            </p:txBody>
          </p:sp>
        </mc:Choice>
        <mc:Fallback xmlns="">
          <p:sp>
            <p:nvSpPr>
              <p:cNvPr id="11" name="TextBox 10">
                <a:extLst>
                  <a:ext uri="{FF2B5EF4-FFF2-40B4-BE49-F238E27FC236}">
                    <a16:creationId xmlns:a16="http://schemas.microsoft.com/office/drawing/2014/main" id="{D1A3E178-374D-40F3-8632-B2038D1C1FC5}"/>
                  </a:ext>
                </a:extLst>
              </p:cNvPr>
              <p:cNvSpPr txBox="1">
                <a:spLocks noRot="1" noChangeAspect="1" noMove="1" noResize="1" noEditPoints="1" noAdjustHandles="1" noChangeArrowheads="1" noChangeShapeType="1" noTextEdit="1"/>
              </p:cNvSpPr>
              <p:nvPr/>
            </p:nvSpPr>
            <p:spPr>
              <a:xfrm>
                <a:off x="7479997" y="4374514"/>
                <a:ext cx="420585" cy="461665"/>
              </a:xfrm>
              <a:prstGeom prst="rect">
                <a:avLst/>
              </a:prstGeom>
              <a:blipFill>
                <a:blip r:embed="rId10"/>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FA439761-0508-CE57-9D61-8D07D4EC35B9}"/>
              </a:ext>
            </a:extLst>
          </p:cNvPr>
          <p:cNvCxnSpPr>
            <a:cxnSpLocks/>
          </p:cNvCxnSpPr>
          <p:nvPr/>
        </p:nvCxnSpPr>
        <p:spPr>
          <a:xfrm>
            <a:off x="7695260" y="3955875"/>
            <a:ext cx="1" cy="418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F25FBD-908A-325D-C54A-5212E3CB5A4C}"/>
                  </a:ext>
                </a:extLst>
              </p:cNvPr>
              <p:cNvSpPr txBox="1"/>
              <p:nvPr/>
            </p:nvSpPr>
            <p:spPr>
              <a:xfrm>
                <a:off x="3937932" y="5712301"/>
                <a:ext cx="4316136" cy="738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 :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𝑯</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𝒁</m:t>
                          </m:r>
                        </m:e>
                      </m:d>
                    </m:oMath>
                  </m:oMathPara>
                </a14:m>
                <a:endParaRPr lang="en-US" b="0" dirty="0"/>
              </a:p>
              <a:p>
                <a:endParaRPr lang="en-US" dirty="0"/>
              </a:p>
            </p:txBody>
          </p:sp>
        </mc:Choice>
        <mc:Fallback xmlns="">
          <p:sp>
            <p:nvSpPr>
              <p:cNvPr id="13" name="TextBox 12">
                <a:extLst>
                  <a:ext uri="{FF2B5EF4-FFF2-40B4-BE49-F238E27FC236}">
                    <a16:creationId xmlns:a16="http://schemas.microsoft.com/office/drawing/2014/main" id="{F8F25FBD-908A-325D-C54A-5212E3CB5A4C}"/>
                  </a:ext>
                </a:extLst>
              </p:cNvPr>
              <p:cNvSpPr txBox="1">
                <a:spLocks noRot="1" noChangeAspect="1" noMove="1" noResize="1" noEditPoints="1" noAdjustHandles="1" noChangeArrowheads="1" noChangeShapeType="1" noTextEdit="1"/>
              </p:cNvSpPr>
              <p:nvPr/>
            </p:nvSpPr>
            <p:spPr>
              <a:xfrm>
                <a:off x="3937932" y="5712301"/>
                <a:ext cx="4316136" cy="73866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0167C3-604F-F8E3-08FD-63A3E9833DF6}"/>
                  </a:ext>
                </a:extLst>
              </p:cNvPr>
              <p:cNvSpPr txBox="1"/>
              <p:nvPr/>
            </p:nvSpPr>
            <p:spPr>
              <a:xfrm>
                <a:off x="5969000" y="2571750"/>
                <a:ext cx="5842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m:t>
                      </m:r>
                    </m:oMath>
                  </m:oMathPara>
                </a14:m>
                <a:endParaRPr lang="en-US" sz="3200" b="1" dirty="0"/>
              </a:p>
            </p:txBody>
          </p:sp>
        </mc:Choice>
        <mc:Fallback xmlns="">
          <p:sp>
            <p:nvSpPr>
              <p:cNvPr id="15" name="TextBox 14">
                <a:extLst>
                  <a:ext uri="{FF2B5EF4-FFF2-40B4-BE49-F238E27FC236}">
                    <a16:creationId xmlns:a16="http://schemas.microsoft.com/office/drawing/2014/main" id="{CA0167C3-604F-F8E3-08FD-63A3E9833DF6}"/>
                  </a:ext>
                </a:extLst>
              </p:cNvPr>
              <p:cNvSpPr txBox="1">
                <a:spLocks noRot="1" noChangeAspect="1" noMove="1" noResize="1" noEditPoints="1" noAdjustHandles="1" noChangeArrowheads="1" noChangeShapeType="1" noTextEdit="1"/>
              </p:cNvSpPr>
              <p:nvPr/>
            </p:nvSpPr>
            <p:spPr>
              <a:xfrm>
                <a:off x="5969000" y="2571750"/>
                <a:ext cx="584200" cy="584775"/>
              </a:xfrm>
              <a:prstGeom prst="rect">
                <a:avLst/>
              </a:prstGeom>
              <a:blipFill>
                <a:blip r:embed="rId12"/>
                <a:stretch>
                  <a:fillRect/>
                </a:stretch>
              </a:blipFill>
            </p:spPr>
            <p:txBody>
              <a:bodyPr/>
              <a:lstStyle/>
              <a:p>
                <a:r>
                  <a:rPr lang="en-US">
                    <a:noFill/>
                  </a:rPr>
                  <a:t> </a:t>
                </a:r>
              </a:p>
            </p:txBody>
          </p:sp>
        </mc:Fallback>
      </mc:AlternateContent>
      <p:pic>
        <p:nvPicPr>
          <p:cNvPr id="3" name="Picture 2" descr="A green check mark on a black background&#10;&#10;Description automatically generated">
            <a:extLst>
              <a:ext uri="{FF2B5EF4-FFF2-40B4-BE49-F238E27FC236}">
                <a16:creationId xmlns:a16="http://schemas.microsoft.com/office/drawing/2014/main" id="{101D5CED-B883-6D29-A9BC-5F170A815D1D}"/>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562738" y="5074102"/>
            <a:ext cx="1021884" cy="886484"/>
          </a:xfrm>
          <a:prstGeom prst="rect">
            <a:avLst/>
          </a:prstGeom>
        </p:spPr>
      </p:pic>
    </p:spTree>
    <p:extLst>
      <p:ext uri="{BB962C8B-B14F-4D97-AF65-F5344CB8AC3E}">
        <p14:creationId xmlns:p14="http://schemas.microsoft.com/office/powerpoint/2010/main" val="160868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485C-6AB9-FE5A-1367-99FD907E662A}"/>
              </a:ext>
            </a:extLst>
          </p:cNvPr>
          <p:cNvSpPr>
            <a:spLocks noGrp="1"/>
          </p:cNvSpPr>
          <p:nvPr>
            <p:ph type="title"/>
          </p:nvPr>
        </p:nvSpPr>
        <p:spPr>
          <a:xfrm>
            <a:off x="682752" y="457200"/>
            <a:ext cx="10826496" cy="914400"/>
          </a:xfrm>
        </p:spPr>
        <p:txBody>
          <a:bodyPr/>
          <a:lstStyle/>
          <a:p>
            <a:r>
              <a:rPr lang="en-US" sz="3200" dirty="0"/>
              <a:t>We Optimize Sequential Synthesis Models for Legal Anonymization using the </a:t>
            </a:r>
            <a:r>
              <a:rPr lang="en-US" sz="3200" i="1" dirty="0" err="1"/>
              <a:t>pMSE</a:t>
            </a:r>
            <a:r>
              <a:rPr lang="en-US" sz="3200" dirty="0"/>
              <a:t> ratio</a:t>
            </a:r>
            <a:endParaRPr lang="en-US" sz="3200"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7BCBA6-AC32-F8DE-0DB2-C642885C04FB}"/>
                  </a:ext>
                </a:extLst>
              </p:cNvPr>
              <p:cNvSpPr>
                <a:spLocks noGrp="1"/>
              </p:cNvSpPr>
              <p:nvPr>
                <p:ph idx="1"/>
              </p:nvPr>
            </p:nvSpPr>
            <p:spPr>
              <a:xfrm>
                <a:off x="685800" y="1778000"/>
                <a:ext cx="10826496" cy="4165600"/>
              </a:xfrm>
            </p:spPr>
            <p:txBody>
              <a:bodyPr/>
              <a:lstStyle/>
              <a:p>
                <a:r>
                  <a:rPr lang="en-US" sz="2800" dirty="0">
                    <a:solidFill>
                      <a:schemeClr val="tx1"/>
                    </a:solidFill>
                  </a:rPr>
                  <a:t>Snoke et al. (2018) derived </a:t>
                </a:r>
                <a14:m>
                  <m:oMath xmlns:m="http://schemas.openxmlformats.org/officeDocument/2006/math">
                    <m:r>
                      <a:rPr lang="en-US" sz="2800" i="1" smtClean="0">
                        <a:solidFill>
                          <a:schemeClr val="tx1"/>
                        </a:solidFill>
                        <a:latin typeface="Cambria Math" panose="02040503050406030204" pitchFamily="18" charset="0"/>
                        <a:ea typeface="Cambria Math" panose="02040503050406030204" pitchFamily="18" charset="0"/>
                      </a:rPr>
                      <m:t>𝔼</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𝑝𝑀𝑆𝐸</m:t>
                    </m:r>
                    <m:r>
                      <a:rPr lang="en-US" sz="2800" b="0" i="1" smtClean="0">
                        <a:solidFill>
                          <a:schemeClr val="tx1"/>
                        </a:solidFill>
                        <a:latin typeface="Cambria Math" panose="02040503050406030204" pitchFamily="18" charset="0"/>
                        <a:ea typeface="Cambria Math" panose="02040503050406030204" pitchFamily="18" charset="0"/>
                      </a:rPr>
                      <m:t>]</m:t>
                    </m:r>
                  </m:oMath>
                </a14:m>
                <a:r>
                  <a:rPr lang="en-US" sz="2800" dirty="0">
                    <a:solidFill>
                      <a:schemeClr val="tx1"/>
                    </a:solidFill>
                  </a:rPr>
                  <a:t> when</a:t>
                </a:r>
              </a:p>
              <a:p>
                <a:pPr marL="914389" lvl="1" indent="-457200">
                  <a:buFont typeface="+mj-lt"/>
                  <a:buAutoNum type="arabicPeriod"/>
                </a:pPr>
                <a:r>
                  <a:rPr lang="en-US" sz="2400" dirty="0">
                    <a:solidFill>
                      <a:schemeClr val="tx1"/>
                    </a:solidFill>
                  </a:rPr>
                  <a:t>Logistic regression is used as the discriminatory model</a:t>
                </a:r>
              </a:p>
              <a:p>
                <a:pPr marL="914389" lvl="1" indent="-457200">
                  <a:buFont typeface="+mj-lt"/>
                  <a:buAutoNum type="arabicPeriod"/>
                </a:pPr>
                <a:r>
                  <a:rPr lang="en-US" sz="2400" dirty="0">
                    <a:solidFill>
                      <a:schemeClr val="tx1"/>
                    </a:solidFill>
                  </a:rPr>
                  <a:t>The synthetic data is sampled from the data generating distribution </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𝒟</m:t>
                    </m:r>
                  </m:oMath>
                </a14:m>
                <a:endParaRPr lang="en-US" sz="2400" dirty="0">
                  <a:solidFill>
                    <a:schemeClr val="tx1"/>
                  </a:solidFill>
                </a:endParaRPr>
              </a:p>
              <a:p>
                <a:r>
                  <a:rPr lang="en-US" sz="2800" dirty="0">
                    <a:solidFill>
                      <a:schemeClr val="tx1"/>
                    </a:solidFill>
                  </a:rPr>
                  <a:t>We optimize sequential synthesis models using the </a:t>
                </a:r>
                <a:r>
                  <a:rPr lang="en-US" sz="2800" i="1" dirty="0" err="1">
                    <a:solidFill>
                      <a:schemeClr val="tx1"/>
                    </a:solidFill>
                  </a:rPr>
                  <a:t>pMSE</a:t>
                </a:r>
                <a:r>
                  <a:rPr lang="en-US" sz="2800" i="1" dirty="0">
                    <a:solidFill>
                      <a:schemeClr val="tx1"/>
                    </a:solidFill>
                  </a:rPr>
                  <a:t> </a:t>
                </a:r>
                <a:r>
                  <a:rPr lang="en-US" sz="2800" dirty="0">
                    <a:solidFill>
                      <a:schemeClr val="tx1"/>
                    </a:solidFill>
                  </a:rPr>
                  <a:t>ratio:</a:t>
                </a:r>
                <a:endParaRPr lang="en-US" b="1" dirty="0"/>
              </a:p>
              <a:p>
                <a:endParaRPr lang="en-US" b="1" dirty="0"/>
              </a:p>
              <a:p>
                <a:pPr marL="0" indent="0">
                  <a:buNone/>
                </a:pPr>
                <a:endParaRPr lang="en-US" b="1" dirty="0"/>
              </a:p>
              <a:p>
                <a:endParaRPr lang="en-US" sz="2800" dirty="0">
                  <a:solidFill>
                    <a:schemeClr val="tx1"/>
                  </a:solidFill>
                  <a:sym typeface="Wingdings" panose="05000000000000000000" pitchFamily="2" charset="2"/>
                </a:endParaRPr>
              </a:p>
              <a:p>
                <a:r>
                  <a:rPr lang="en-US" sz="2800" dirty="0">
                    <a:solidFill>
                      <a:schemeClr val="tx1"/>
                    </a:solidFill>
                    <a:sym typeface="Wingdings" panose="05000000000000000000" pitchFamily="2" charset="2"/>
                  </a:rPr>
                  <a:t>If  </a:t>
                </a:r>
                <a14:m>
                  <m:oMath xmlns:m="http://schemas.openxmlformats.org/officeDocument/2006/math">
                    <m:f>
                      <m:fPr>
                        <m:ctrlPr>
                          <a:rPr lang="en-US" sz="2800" i="1">
                            <a:solidFill>
                              <a:schemeClr val="tx1"/>
                            </a:solidFill>
                            <a:latin typeface="Cambria Math" panose="02040503050406030204" pitchFamily="18" charset="0"/>
                            <a:sym typeface="Wingdings" panose="05000000000000000000" pitchFamily="2" charset="2"/>
                          </a:rPr>
                        </m:ctrlPr>
                      </m:fPr>
                      <m:num>
                        <m:r>
                          <a:rPr lang="en-US" sz="2800">
                            <a:solidFill>
                              <a:schemeClr val="tx1"/>
                            </a:solidFill>
                            <a:latin typeface="Cambria Math" panose="02040503050406030204" pitchFamily="18" charset="0"/>
                            <a:sym typeface="Wingdings" panose="05000000000000000000" pitchFamily="2" charset="2"/>
                          </a:rPr>
                          <m:t>1</m:t>
                        </m:r>
                      </m:num>
                      <m:den>
                        <m:r>
                          <a:rPr lang="en-US" sz="2800">
                            <a:solidFill>
                              <a:schemeClr val="tx1"/>
                            </a:solidFill>
                            <a:latin typeface="Cambria Math" panose="02040503050406030204" pitchFamily="18" charset="0"/>
                            <a:sym typeface="Wingdings" panose="05000000000000000000" pitchFamily="2" charset="2"/>
                          </a:rPr>
                          <m:t>𝑚</m:t>
                        </m:r>
                      </m:den>
                    </m:f>
                    <m:nary>
                      <m:naryPr>
                        <m:chr m:val="∑"/>
                        <m:ctrlPr>
                          <a:rPr lang="en-US" sz="2800" i="1">
                            <a:solidFill>
                              <a:schemeClr val="tx1"/>
                            </a:solidFill>
                            <a:latin typeface="Cambria Math" panose="02040503050406030204" pitchFamily="18" charset="0"/>
                            <a:sym typeface="Wingdings" panose="05000000000000000000" pitchFamily="2" charset="2"/>
                          </a:rPr>
                        </m:ctrlPr>
                      </m:naryPr>
                      <m:sub>
                        <m:r>
                          <m:rPr>
                            <m:brk m:alnAt="23"/>
                          </m:rPr>
                          <a:rPr lang="en-US" sz="2800">
                            <a:solidFill>
                              <a:schemeClr val="tx1"/>
                            </a:solidFill>
                            <a:latin typeface="Cambria Math" panose="02040503050406030204" pitchFamily="18" charset="0"/>
                            <a:sym typeface="Wingdings" panose="05000000000000000000" pitchFamily="2" charset="2"/>
                          </a:rPr>
                          <m:t>𝑖</m:t>
                        </m:r>
                        <m:r>
                          <a:rPr lang="en-US" sz="2800">
                            <a:solidFill>
                              <a:schemeClr val="tx1"/>
                            </a:solidFill>
                            <a:latin typeface="Cambria Math" panose="02040503050406030204" pitchFamily="18" charset="0"/>
                            <a:sym typeface="Wingdings" panose="05000000000000000000" pitchFamily="2" charset="2"/>
                          </a:rPr>
                          <m:t>=1</m:t>
                        </m:r>
                      </m:sub>
                      <m:sup>
                        <m:r>
                          <a:rPr lang="en-US" sz="2800">
                            <a:solidFill>
                              <a:schemeClr val="tx1"/>
                            </a:solidFill>
                            <a:latin typeface="Cambria Math" panose="02040503050406030204" pitchFamily="18" charset="0"/>
                            <a:sym typeface="Wingdings" panose="05000000000000000000" pitchFamily="2" charset="2"/>
                          </a:rPr>
                          <m:t>𝑚</m:t>
                        </m:r>
                      </m:sup>
                      <m:e>
                        <m:f>
                          <m:fPr>
                            <m:ctrlPr>
                              <a:rPr lang="en-US" sz="2800" i="1">
                                <a:solidFill>
                                  <a:schemeClr val="tx1"/>
                                </a:solidFill>
                                <a:latin typeface="Cambria Math" panose="02040503050406030204" pitchFamily="18" charset="0"/>
                              </a:rPr>
                            </m:ctrlPr>
                          </m:fPr>
                          <m:num>
                            <m:r>
                              <a:rPr lang="en-US" sz="2800">
                                <a:solidFill>
                                  <a:schemeClr val="tx1"/>
                                </a:solidFill>
                                <a:latin typeface="Cambria Math" panose="02040503050406030204" pitchFamily="18" charset="0"/>
                              </a:rPr>
                              <m:t>𝑝𝑀𝑆</m:t>
                            </m:r>
                            <m:sSub>
                              <m:sSubPr>
                                <m:ctrlPr>
                                  <a:rPr lang="en-US" sz="2800" i="1">
                                    <a:solidFill>
                                      <a:schemeClr val="tx1"/>
                                    </a:solidFill>
                                    <a:latin typeface="Cambria Math" panose="02040503050406030204" pitchFamily="18" charset="0"/>
                                  </a:rPr>
                                </m:ctrlPr>
                              </m:sSubPr>
                              <m:e>
                                <m:r>
                                  <a:rPr lang="en-US" sz="2800">
                                    <a:solidFill>
                                      <a:schemeClr val="tx1"/>
                                    </a:solidFill>
                                    <a:latin typeface="Cambria Math" panose="02040503050406030204" pitchFamily="18" charset="0"/>
                                  </a:rPr>
                                  <m:t>𝐸</m:t>
                                </m:r>
                              </m:e>
                              <m:sub>
                                <m:r>
                                  <a:rPr lang="en-US" sz="2800" b="0" i="1" smtClean="0">
                                    <a:solidFill>
                                      <a:schemeClr val="tx1"/>
                                    </a:solidFill>
                                    <a:latin typeface="Cambria Math" panose="02040503050406030204" pitchFamily="18" charset="0"/>
                                  </a:rPr>
                                  <m:t>𝑖</m:t>
                                </m:r>
                              </m:sub>
                            </m:sSub>
                          </m:num>
                          <m:den>
                            <m:r>
                              <a:rPr lang="en-US" sz="2800">
                                <a:solidFill>
                                  <a:schemeClr val="tx1"/>
                                </a:solidFill>
                                <a:latin typeface="Cambria Math" panose="02040503050406030204" pitchFamily="18" charset="0"/>
                              </a:rPr>
                              <m:t>𝔼</m:t>
                            </m:r>
                            <m:d>
                              <m:dPr>
                                <m:begChr m:val="["/>
                                <m:endChr m:val="]"/>
                                <m:ctrlPr>
                                  <a:rPr lang="en-US" sz="2800" i="1">
                                    <a:solidFill>
                                      <a:schemeClr val="tx1"/>
                                    </a:solidFill>
                                    <a:latin typeface="Cambria Math" panose="02040503050406030204" pitchFamily="18" charset="0"/>
                                  </a:rPr>
                                </m:ctrlPr>
                              </m:dPr>
                              <m:e>
                                <m:r>
                                  <a:rPr lang="en-US" sz="2800">
                                    <a:solidFill>
                                      <a:schemeClr val="tx1"/>
                                    </a:solidFill>
                                    <a:latin typeface="Cambria Math" panose="02040503050406030204" pitchFamily="18" charset="0"/>
                                  </a:rPr>
                                  <m:t>𝑝𝑀𝑆𝐸</m:t>
                                </m:r>
                              </m:e>
                            </m:d>
                          </m:den>
                        </m:f>
                      </m:e>
                    </m:nary>
                  </m:oMath>
                </a14:m>
                <a:r>
                  <a:rPr lang="en-US" sz="2800" dirty="0">
                    <a:solidFill>
                      <a:schemeClr val="tx1"/>
                    </a:solidFill>
                  </a:rPr>
                  <a:t> </a:t>
                </a:r>
                <a14:m>
                  <m:oMath xmlns:m="http://schemas.openxmlformats.org/officeDocument/2006/math">
                    <m:r>
                      <a:rPr lang="en-US" sz="2800" b="0" i="1" dirty="0" smtClean="0">
                        <a:solidFill>
                          <a:schemeClr val="tx1"/>
                        </a:solidFill>
                        <a:latin typeface="Cambria Math" panose="02040503050406030204" pitchFamily="18" charset="0"/>
                      </a:rPr>
                      <m:t>≈</m:t>
                    </m:r>
                  </m:oMath>
                </a14:m>
                <a:r>
                  <a:rPr lang="en-US" sz="2800" dirty="0">
                    <a:solidFill>
                      <a:schemeClr val="tx1"/>
                    </a:solidFill>
                  </a:rPr>
                  <a:t>1,  </a:t>
                </a:r>
                <a:r>
                  <a:rPr lang="en-US" sz="2800" i="1" dirty="0">
                    <a:solidFill>
                      <a:schemeClr val="tx1"/>
                    </a:solidFill>
                  </a:rPr>
                  <a:t>i.e.</a:t>
                </a:r>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ea typeface="Cambria Math" panose="02040503050406030204" pitchFamily="18" charset="0"/>
                      </a:rPr>
                      <m:t>𝒮</m:t>
                    </m:r>
                    <m:r>
                      <a:rPr lang="en-US" sz="2800">
                        <a:solidFill>
                          <a:schemeClr val="tx1"/>
                        </a:solidFill>
                        <a:latin typeface="Cambria Math" panose="02040503050406030204" pitchFamily="18" charset="0"/>
                      </a:rPr>
                      <m:t>≈</m:t>
                    </m:r>
                    <m:r>
                      <a:rPr lang="en-US" sz="2800">
                        <a:solidFill>
                          <a:schemeClr val="tx1"/>
                        </a:solidFill>
                        <a:latin typeface="Cambria Math" panose="02040503050406030204" pitchFamily="18" charset="0"/>
                      </a:rPr>
                      <m:t>𝒟</m:t>
                    </m:r>
                  </m:oMath>
                </a14:m>
                <a:r>
                  <a:rPr lang="en-US" sz="2800" dirty="0">
                    <a:solidFill>
                      <a:schemeClr val="tx1"/>
                    </a:solidFill>
                  </a:rPr>
                  <a:t>, then </a:t>
                </a:r>
                <a14:m>
                  <m:oMath xmlns:m="http://schemas.openxmlformats.org/officeDocument/2006/math">
                    <m:sSup>
                      <m:sSupPr>
                        <m:ctrlPr>
                          <a:rPr lang="en-US" sz="2800" i="1">
                            <a:solidFill>
                              <a:schemeClr val="tx1"/>
                            </a:solidFill>
                            <a:latin typeface="Cambria Math" panose="02040503050406030204" pitchFamily="18" charset="0"/>
                          </a:rPr>
                        </m:ctrlPr>
                      </m:sSupPr>
                      <m:e>
                        <m:r>
                          <a:rPr lang="en-US" sz="2800">
                            <a:solidFill>
                              <a:schemeClr val="tx1"/>
                            </a:solidFill>
                            <a:latin typeface="Cambria Math" panose="02040503050406030204" pitchFamily="18" charset="0"/>
                          </a:rPr>
                          <m:t>𝑃</m:t>
                        </m:r>
                      </m:e>
                      <m:sup>
                        <m:r>
                          <a:rPr lang="en-US" sz="2800">
                            <a:solidFill>
                              <a:schemeClr val="tx1"/>
                            </a:solidFill>
                            <a:latin typeface="Cambria Math" panose="02040503050406030204" pitchFamily="18" charset="0"/>
                          </a:rPr>
                          <m:t>∗</m:t>
                        </m:r>
                      </m:sup>
                    </m:sSup>
                  </m:oMath>
                </a14:m>
                <a:r>
                  <a:rPr lang="en-US" sz="2800" dirty="0">
                    <a:solidFill>
                      <a:schemeClr val="tx1"/>
                    </a:solidFill>
                  </a:rPr>
                  <a:t> will be met in expectation**</a:t>
                </a:r>
              </a:p>
            </p:txBody>
          </p:sp>
        </mc:Choice>
        <mc:Fallback xmlns="">
          <p:sp>
            <p:nvSpPr>
              <p:cNvPr id="3" name="Content Placeholder 2">
                <a:extLst>
                  <a:ext uri="{FF2B5EF4-FFF2-40B4-BE49-F238E27FC236}">
                    <a16:creationId xmlns:a16="http://schemas.microsoft.com/office/drawing/2014/main" id="{EE7BCBA6-AC32-F8DE-0DB2-C642885C04FB}"/>
                  </a:ext>
                </a:extLst>
              </p:cNvPr>
              <p:cNvSpPr>
                <a:spLocks noGrp="1" noRot="1" noChangeAspect="1" noMove="1" noResize="1" noEditPoints="1" noAdjustHandles="1" noChangeArrowheads="1" noChangeShapeType="1" noTextEdit="1"/>
              </p:cNvSpPr>
              <p:nvPr>
                <p:ph idx="1"/>
              </p:nvPr>
            </p:nvSpPr>
            <p:spPr>
              <a:xfrm>
                <a:off x="685800" y="1778000"/>
                <a:ext cx="10826496" cy="4165600"/>
              </a:xfrm>
              <a:blipFill>
                <a:blip r:embed="rId2"/>
                <a:stretch>
                  <a:fillRect l="-1014" t="-1464" r="-169" b="-11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F2BF83-9A94-FD1D-0FE2-D26930B1D339}"/>
                  </a:ext>
                </a:extLst>
              </p:cNvPr>
              <p:cNvSpPr txBox="1"/>
              <p:nvPr/>
            </p:nvSpPr>
            <p:spPr>
              <a:xfrm>
                <a:off x="3046413" y="3683000"/>
                <a:ext cx="6099174" cy="1353640"/>
              </a:xfrm>
              <a:prstGeom prst="rect">
                <a:avLst/>
              </a:prstGeom>
              <a:noFill/>
            </p:spPr>
            <p:txBody>
              <a:bodyPr wrap="square">
                <a:spAutoFit/>
              </a:bodyPr>
              <a:lstStyle/>
              <a:p>
                <a:pPr marL="0" indent="0" algn="ctr">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1 −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𝑚</m:t>
                                  </m:r>
                                </m:den>
                              </m:f>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1" smtClean="0">
                                      <a:latin typeface="Cambria Math" panose="02040503050406030204" pitchFamily="18" charset="0"/>
                                    </a:rPr>
                                    <m:t>𝑚</m:t>
                                  </m:r>
                                </m:sup>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𝑝𝑀𝑆</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𝑚</m:t>
                                          </m:r>
                                        </m:sub>
                                      </m:sSub>
                                    </m:num>
                                    <m:den>
                                      <m:r>
                                        <a:rPr lang="en-US" sz="2800" b="0" i="1" smtClean="0">
                                          <a:latin typeface="Cambria Math" panose="02040503050406030204" pitchFamily="18" charset="0"/>
                                          <a:ea typeface="Cambria Math" panose="02040503050406030204" pitchFamily="18" charset="0"/>
                                        </a:rPr>
                                        <m:t>𝔼</m:t>
                                      </m:r>
                                      <m:d>
                                        <m:dPr>
                                          <m:begChr m:val="["/>
                                          <m:endChr m:val="]"/>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𝑝𝑀𝑆𝐸</m:t>
                                          </m:r>
                                        </m:e>
                                      </m:d>
                                    </m:den>
                                  </m:f>
                                </m:e>
                              </m:nary>
                            </m:e>
                          </m:d>
                        </m:e>
                        <m:sup>
                          <m:r>
                            <a:rPr lang="en-US" sz="2800" b="0" i="1" smtClean="0">
                              <a:latin typeface="Cambria Math" panose="02040503050406030204" pitchFamily="18" charset="0"/>
                            </a:rPr>
                            <m:t>2</m:t>
                          </m:r>
                        </m:sup>
                      </m:sSup>
                    </m:oMath>
                  </m:oMathPara>
                </a14:m>
                <a:endParaRPr lang="en-US" sz="2800" dirty="0"/>
              </a:p>
            </p:txBody>
          </p:sp>
        </mc:Choice>
        <mc:Fallback xmlns="">
          <p:sp>
            <p:nvSpPr>
              <p:cNvPr id="4" name="TextBox 3">
                <a:extLst>
                  <a:ext uri="{FF2B5EF4-FFF2-40B4-BE49-F238E27FC236}">
                    <a16:creationId xmlns:a16="http://schemas.microsoft.com/office/drawing/2014/main" id="{B8F2BF83-9A94-FD1D-0FE2-D26930B1D339}"/>
                  </a:ext>
                </a:extLst>
              </p:cNvPr>
              <p:cNvSpPr txBox="1">
                <a:spLocks noRot="1" noChangeAspect="1" noMove="1" noResize="1" noEditPoints="1" noAdjustHandles="1" noChangeArrowheads="1" noChangeShapeType="1" noTextEdit="1"/>
              </p:cNvSpPr>
              <p:nvPr/>
            </p:nvSpPr>
            <p:spPr>
              <a:xfrm>
                <a:off x="3046413" y="3683000"/>
                <a:ext cx="6099174" cy="135364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808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31C5-0E50-83C0-30A0-7EBF71A66BD3}"/>
              </a:ext>
            </a:extLst>
          </p:cNvPr>
          <p:cNvSpPr>
            <a:spLocks noGrp="1"/>
          </p:cNvSpPr>
          <p:nvPr>
            <p:ph type="title"/>
          </p:nvPr>
        </p:nvSpPr>
        <p:spPr/>
        <p:txBody>
          <a:bodyPr/>
          <a:lstStyle/>
          <a:p>
            <a:r>
              <a:rPr lang="en-US" dirty="0"/>
              <a:t>Motivations</a:t>
            </a:r>
          </a:p>
        </p:txBody>
      </p:sp>
      <p:sp>
        <p:nvSpPr>
          <p:cNvPr id="3" name="Text Placeholder 2">
            <a:extLst>
              <a:ext uri="{FF2B5EF4-FFF2-40B4-BE49-F238E27FC236}">
                <a16:creationId xmlns:a16="http://schemas.microsoft.com/office/drawing/2014/main" id="{C494677B-C894-01A3-A223-A5738DE6D86B}"/>
              </a:ext>
            </a:extLst>
          </p:cNvPr>
          <p:cNvSpPr>
            <a:spLocks noGrp="1"/>
          </p:cNvSpPr>
          <p:nvPr>
            <p:ph type="body" idx="1"/>
          </p:nvPr>
        </p:nvSpPr>
        <p:spPr/>
        <p:txBody>
          <a:bodyPr/>
          <a:lstStyle/>
          <a:p>
            <a:r>
              <a:rPr lang="en-US" dirty="0">
                <a:solidFill>
                  <a:schemeClr val="tx1"/>
                </a:solidFill>
              </a:rPr>
              <a:t>Make Data Synthesis Easier</a:t>
            </a:r>
          </a:p>
        </p:txBody>
      </p:sp>
      <p:sp>
        <p:nvSpPr>
          <p:cNvPr id="4" name="Content Placeholder 3">
            <a:extLst>
              <a:ext uri="{FF2B5EF4-FFF2-40B4-BE49-F238E27FC236}">
                <a16:creationId xmlns:a16="http://schemas.microsoft.com/office/drawing/2014/main" id="{FC2D8407-9429-E433-641D-84DF6DAC415A}"/>
              </a:ext>
            </a:extLst>
          </p:cNvPr>
          <p:cNvSpPr>
            <a:spLocks noGrp="1"/>
          </p:cNvSpPr>
          <p:nvPr>
            <p:ph sz="half" idx="2"/>
          </p:nvPr>
        </p:nvSpPr>
        <p:spPr/>
        <p:txBody>
          <a:bodyPr/>
          <a:lstStyle/>
          <a:p>
            <a:r>
              <a:rPr lang="en-US" i="1" dirty="0"/>
              <a:t>Can Bayesian optimization effectively tune sequential synthesis models?</a:t>
            </a:r>
          </a:p>
        </p:txBody>
      </p:sp>
      <p:sp>
        <p:nvSpPr>
          <p:cNvPr id="5" name="Text Placeholder 4">
            <a:extLst>
              <a:ext uri="{FF2B5EF4-FFF2-40B4-BE49-F238E27FC236}">
                <a16:creationId xmlns:a16="http://schemas.microsoft.com/office/drawing/2014/main" id="{B5505ACF-12E0-BF66-F4C0-FD825452AB1D}"/>
              </a:ext>
            </a:extLst>
          </p:cNvPr>
          <p:cNvSpPr>
            <a:spLocks noGrp="1"/>
          </p:cNvSpPr>
          <p:nvPr>
            <p:ph type="body" sz="quarter" idx="3"/>
          </p:nvPr>
        </p:nvSpPr>
        <p:spPr/>
        <p:txBody>
          <a:bodyPr/>
          <a:lstStyle/>
          <a:p>
            <a:r>
              <a:rPr lang="en-US" dirty="0">
                <a:solidFill>
                  <a:schemeClr val="tx1"/>
                </a:solidFill>
              </a:rPr>
              <a:t>Enhance Understanding of Legal Anonymization</a:t>
            </a:r>
          </a:p>
        </p:txBody>
      </p:sp>
      <p:sp>
        <p:nvSpPr>
          <p:cNvPr id="6" name="Content Placeholder 5">
            <a:extLst>
              <a:ext uri="{FF2B5EF4-FFF2-40B4-BE49-F238E27FC236}">
                <a16:creationId xmlns:a16="http://schemas.microsoft.com/office/drawing/2014/main" id="{0B74E5E8-9A86-139F-B09B-CEC01F98DF06}"/>
              </a:ext>
            </a:extLst>
          </p:cNvPr>
          <p:cNvSpPr>
            <a:spLocks noGrp="1"/>
          </p:cNvSpPr>
          <p:nvPr>
            <p:ph sz="quarter" idx="4"/>
          </p:nvPr>
        </p:nvSpPr>
        <p:spPr/>
        <p:txBody>
          <a:bodyPr/>
          <a:lstStyle/>
          <a:p>
            <a:r>
              <a:rPr lang="en-US" i="1" dirty="0"/>
              <a:t>Can sequential synthesis models produce legally anonymous data?</a:t>
            </a:r>
          </a:p>
          <a:p>
            <a:r>
              <a:rPr lang="en-US" i="1" dirty="0"/>
              <a:t>Does legally anonymous data provide protection against attribute disclosure?</a:t>
            </a:r>
          </a:p>
        </p:txBody>
      </p:sp>
    </p:spTree>
    <p:extLst>
      <p:ext uri="{BB962C8B-B14F-4D97-AF65-F5344CB8AC3E}">
        <p14:creationId xmlns:p14="http://schemas.microsoft.com/office/powerpoint/2010/main" val="139294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40528-5060-89B0-17DC-1E772C75991B}"/>
              </a:ext>
            </a:extLst>
          </p:cNvPr>
          <p:cNvSpPr>
            <a:spLocks noGrp="1"/>
          </p:cNvSpPr>
          <p:nvPr>
            <p:ph type="title"/>
          </p:nvPr>
        </p:nvSpPr>
        <p:spPr>
          <a:xfrm>
            <a:off x="476250" y="685800"/>
            <a:ext cx="6159500" cy="914400"/>
          </a:xfrm>
        </p:spPr>
        <p:txBody>
          <a:bodyPr/>
          <a:lstStyle/>
          <a:p>
            <a:r>
              <a:rPr lang="en-US" dirty="0"/>
              <a:t>Testing the Synthesis Methods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FB8CCF1-C2CF-5043-A9B6-72BADD613040}"/>
                  </a:ext>
                </a:extLst>
              </p:cNvPr>
              <p:cNvSpPr>
                <a:spLocks noGrp="1"/>
              </p:cNvSpPr>
              <p:nvPr>
                <p:ph type="body" sz="half" idx="2"/>
              </p:nvPr>
            </p:nvSpPr>
            <p:spPr/>
            <p:txBody>
              <a:bodyPr/>
              <a:lstStyle/>
              <a:p>
                <a:r>
                  <a:rPr lang="en-US" dirty="0">
                    <a:solidFill>
                      <a:schemeClr val="tx1"/>
                    </a:solidFill>
                  </a:rPr>
                  <a:t>South Korean COVID-19 Patient Location Data</a:t>
                </a:r>
              </a:p>
              <a:p>
                <a:endParaRPr lang="en-US" dirty="0">
                  <a:solidFill>
                    <a:schemeClr val="tx1"/>
                  </a:solidFill>
                </a:endParaRPr>
              </a:p>
              <a:p>
                <a:pPr marL="457200" indent="-457200">
                  <a:buFont typeface="Arial" panose="020B0604020202020204" pitchFamily="34" charset="0"/>
                  <a:buChar char="•"/>
                </a:pPr>
                <a14:m>
                  <m:oMath xmlns:m="http://schemas.openxmlformats.org/officeDocument/2006/math">
                    <m:r>
                      <a:rPr lang="en-US" b="0" i="1" smtClean="0">
                        <a:solidFill>
                          <a:schemeClr val="tx1"/>
                        </a:solidFill>
                        <a:latin typeface="Cambria Math" panose="02040503050406030204" pitchFamily="18" charset="0"/>
                      </a:rPr>
                      <m:t>𝑁</m:t>
                    </m:r>
                    <m:r>
                      <a:rPr lang="en-US" b="0" i="1" smtClean="0">
                        <a:solidFill>
                          <a:schemeClr val="tx1"/>
                        </a:solidFill>
                        <a:latin typeface="Cambria Math" panose="02040503050406030204" pitchFamily="18" charset="0"/>
                      </a:rPr>
                      <m:t>=6,712</m:t>
                    </m:r>
                  </m:oMath>
                </a14:m>
                <a:endParaRPr lang="en-US" dirty="0">
                  <a:solidFill>
                    <a:schemeClr val="tx1"/>
                  </a:solidFill>
                </a:endParaRPr>
              </a:p>
              <a:p>
                <a:pPr marL="457200" indent="-457200">
                  <a:buFont typeface="Arial" panose="020B0604020202020204" pitchFamily="34" charset="0"/>
                  <a:buChar char="•"/>
                </a:pPr>
                <a:r>
                  <a:rPr lang="en-US" dirty="0">
                    <a:solidFill>
                      <a:schemeClr val="tx1"/>
                    </a:solidFill>
                  </a:rPr>
                  <a:t>Latitude, Longitude</a:t>
                </a:r>
              </a:p>
              <a:p>
                <a:pPr marL="457200" indent="-457200">
                  <a:buFont typeface="Arial" panose="020B0604020202020204" pitchFamily="34" charset="0"/>
                  <a:buChar char="•"/>
                </a:pPr>
                <a:r>
                  <a:rPr lang="en-US" dirty="0">
                    <a:solidFill>
                      <a:schemeClr val="tx1"/>
                    </a:solidFill>
                  </a:rPr>
                  <a:t>Sex (Male/Female)</a:t>
                </a:r>
              </a:p>
              <a:p>
                <a:pPr marL="457200" indent="-457200">
                  <a:buFont typeface="Arial" panose="020B0604020202020204" pitchFamily="34" charset="0"/>
                  <a:buChar char="•"/>
                </a:pPr>
                <a:r>
                  <a:rPr lang="en-US" dirty="0">
                    <a:solidFill>
                      <a:schemeClr val="tx1"/>
                    </a:solidFill>
                  </a:rPr>
                  <a:t>Age (10 bins, 0 – 99yrs)</a:t>
                </a:r>
              </a:p>
              <a:p>
                <a:pPr marL="457200" indent="-457200">
                  <a:buFont typeface="Arial" panose="020B0604020202020204" pitchFamily="34" charset="0"/>
                  <a:buChar char="•"/>
                </a:pPr>
                <a:r>
                  <a:rPr lang="en-US" dirty="0">
                    <a:solidFill>
                      <a:schemeClr val="tx1"/>
                    </a:solidFill>
                  </a:rPr>
                  <a:t>State (Deceased (yes/No))</a:t>
                </a:r>
              </a:p>
            </p:txBody>
          </p:sp>
        </mc:Choice>
        <mc:Fallback xmlns="">
          <p:sp>
            <p:nvSpPr>
              <p:cNvPr id="4" name="Text Placeholder 3">
                <a:extLst>
                  <a:ext uri="{FF2B5EF4-FFF2-40B4-BE49-F238E27FC236}">
                    <a16:creationId xmlns:a16="http://schemas.microsoft.com/office/drawing/2014/main" id="{6FB8CCF1-C2CF-5043-A9B6-72BADD613040}"/>
                  </a:ext>
                </a:extLst>
              </p:cNvPr>
              <p:cNvSpPr>
                <a:spLocks noGrp="1" noRot="1" noChangeAspect="1" noMove="1" noResize="1" noEditPoints="1" noAdjustHandles="1" noChangeArrowheads="1" noChangeShapeType="1" noTextEdit="1"/>
              </p:cNvSpPr>
              <p:nvPr>
                <p:ph type="body" sz="half" idx="2"/>
              </p:nvPr>
            </p:nvSpPr>
            <p:spPr>
              <a:blipFill>
                <a:blip r:embed="rId2"/>
                <a:stretch>
                  <a:fillRect l="-2395" t="-1404"/>
                </a:stretch>
              </a:blipFill>
            </p:spPr>
            <p:txBody>
              <a:bodyPr/>
              <a:lstStyle/>
              <a:p>
                <a:r>
                  <a:rPr lang="en-US">
                    <a:noFill/>
                  </a:rPr>
                  <a:t> </a:t>
                </a:r>
              </a:p>
            </p:txBody>
          </p:sp>
        </mc:Fallback>
      </mc:AlternateContent>
      <p:pic>
        <p:nvPicPr>
          <p:cNvPr id="9" name="Picture 8" descr="A collage of maps with blue dots&#10;&#10;Description automatically generated">
            <a:extLst>
              <a:ext uri="{FF2B5EF4-FFF2-40B4-BE49-F238E27FC236}">
                <a16:creationId xmlns:a16="http://schemas.microsoft.com/office/drawing/2014/main" id="{B9B2133A-3C11-87B3-E1D7-FABA6E210EBE}"/>
              </a:ext>
            </a:extLst>
          </p:cNvPr>
          <p:cNvPicPr>
            <a:picLocks noChangeAspect="1"/>
          </p:cNvPicPr>
          <p:nvPr/>
        </p:nvPicPr>
        <p:blipFill rotWithShape="1">
          <a:blip r:embed="rId3"/>
          <a:srcRect l="1479" t="5774" r="65986" b="9259"/>
          <a:stretch/>
        </p:blipFill>
        <p:spPr>
          <a:xfrm>
            <a:off x="6902450" y="196849"/>
            <a:ext cx="2870200" cy="6470393"/>
          </a:xfrm>
          <a:prstGeom prst="rect">
            <a:avLst/>
          </a:prstGeom>
        </p:spPr>
      </p:pic>
    </p:spTree>
    <p:extLst>
      <p:ext uri="{BB962C8B-B14F-4D97-AF65-F5344CB8AC3E}">
        <p14:creationId xmlns:p14="http://schemas.microsoft.com/office/powerpoint/2010/main" val="265673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9E8D-3477-9D34-A3D1-8A1B806123B5}"/>
              </a:ext>
            </a:extLst>
          </p:cNvPr>
          <p:cNvSpPr>
            <a:spLocks noGrp="1"/>
          </p:cNvSpPr>
          <p:nvPr>
            <p:ph type="title"/>
          </p:nvPr>
        </p:nvSpPr>
        <p:spPr/>
        <p:txBody>
          <a:bodyPr/>
          <a:lstStyle/>
          <a:p>
            <a:r>
              <a:rPr lang="en-US" dirty="0"/>
              <a:t>Synthesis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84377B-5CF9-64A9-9E9A-DDA70E94EEF2}"/>
                  </a:ext>
                </a:extLst>
              </p:cNvPr>
              <p:cNvSpPr>
                <a:spLocks noGrp="1"/>
              </p:cNvSpPr>
              <p:nvPr>
                <p:ph idx="1"/>
              </p:nvPr>
            </p:nvSpPr>
            <p:spPr/>
            <p:txBody>
              <a:bodyPr/>
              <a:lstStyle/>
              <a:p>
                <a:pPr marL="514350" indent="-514350">
                  <a:buFont typeface="+mj-lt"/>
                  <a:buAutoNum type="arabicParenR"/>
                </a:pPr>
                <a:r>
                  <a:rPr lang="en-US" dirty="0">
                    <a:solidFill>
                      <a:schemeClr val="tx1"/>
                    </a:solidFill>
                  </a:rPr>
                  <a:t>Sequential</a:t>
                </a:r>
              </a:p>
              <a:p>
                <a:pPr marL="971539" lvl="1" indent="-514350">
                  <a:buFont typeface="+mj-lt"/>
                  <a:buAutoNum type="alphaLcParenR"/>
                </a:pPr>
                <a:r>
                  <a:rPr lang="en-US" dirty="0">
                    <a:solidFill>
                      <a:schemeClr val="tx1"/>
                    </a:solidFill>
                  </a:rPr>
                  <a:t>Gaussian Mixture Model (GMM) + Multinomial Logit (MNL)</a:t>
                </a:r>
              </a:p>
              <a:p>
                <a:pPr marL="971539" lvl="1" indent="-514350">
                  <a:buFont typeface="+mj-lt"/>
                  <a:buAutoNum type="alphaLcParenR"/>
                </a:pPr>
                <a:r>
                  <a:rPr lang="en-US" dirty="0">
                    <a:solidFill>
                      <a:schemeClr val="tx1"/>
                    </a:solidFill>
                  </a:rPr>
                  <a:t>GMM + CART</a:t>
                </a:r>
              </a:p>
              <a:p>
                <a:pPr marL="514350" indent="-514350">
                  <a:buFont typeface="+mj-lt"/>
                  <a:buAutoNum type="arabicParenR"/>
                </a:pPr>
                <a:r>
                  <a:rPr lang="en-US" dirty="0">
                    <a:solidFill>
                      <a:schemeClr val="tx1"/>
                    </a:solidFill>
                  </a:rPr>
                  <a:t>Deep Learning-Based</a:t>
                </a:r>
              </a:p>
              <a:p>
                <a:pPr marL="971539" lvl="1" indent="-514350">
                  <a:buFont typeface="+mj-lt"/>
                  <a:buAutoNum type="alphaLcParenR"/>
                </a:pPr>
                <a:r>
                  <a:rPr lang="en-US" dirty="0">
                    <a:solidFill>
                      <a:schemeClr val="tx1"/>
                    </a:solidFill>
                  </a:rPr>
                  <a:t>MOSTLY.AI method</a:t>
                </a:r>
              </a:p>
              <a:p>
                <a:pPr marL="0" indent="0">
                  <a:buNone/>
                </a:pPr>
                <a:endParaRPr lang="en-US" dirty="0">
                  <a:solidFill>
                    <a:schemeClr val="tx1"/>
                  </a:solidFill>
                </a:endParaRPr>
              </a:p>
              <a:p>
                <a:pPr marL="0" indent="0">
                  <a:buNone/>
                </a:pPr>
                <a:r>
                  <a:rPr lang="en-US" dirty="0">
                    <a:solidFill>
                      <a:schemeClr val="tx1"/>
                    </a:solidFill>
                  </a:rPr>
                  <a:t>Generate </a:t>
                </a:r>
                <a14:m>
                  <m:oMath xmlns:m="http://schemas.openxmlformats.org/officeDocument/2006/math">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=20</m:t>
                    </m:r>
                  </m:oMath>
                </a14:m>
                <a:r>
                  <a:rPr lang="en-US" dirty="0">
                    <a:solidFill>
                      <a:schemeClr val="tx1"/>
                    </a:solidFill>
                  </a:rPr>
                  <a:t> synthetic data sets using each method.</a:t>
                </a:r>
              </a:p>
            </p:txBody>
          </p:sp>
        </mc:Choice>
        <mc:Fallback xmlns="">
          <p:sp>
            <p:nvSpPr>
              <p:cNvPr id="3" name="Content Placeholder 2">
                <a:extLst>
                  <a:ext uri="{FF2B5EF4-FFF2-40B4-BE49-F238E27FC236}">
                    <a16:creationId xmlns:a16="http://schemas.microsoft.com/office/drawing/2014/main" id="{6E84377B-5CF9-64A9-9E9A-DDA70E94EEF2}"/>
                  </a:ext>
                </a:extLst>
              </p:cNvPr>
              <p:cNvSpPr>
                <a:spLocks noGrp="1" noRot="1" noChangeAspect="1" noMove="1" noResize="1" noEditPoints="1" noAdjustHandles="1" noChangeArrowheads="1" noChangeShapeType="1" noTextEdit="1"/>
              </p:cNvSpPr>
              <p:nvPr>
                <p:ph idx="1"/>
              </p:nvPr>
            </p:nvSpPr>
            <p:spPr>
              <a:blipFill>
                <a:blip r:embed="rId3"/>
                <a:stretch>
                  <a:fillRect l="-1464" t="-1966"/>
                </a:stretch>
              </a:blipFill>
            </p:spPr>
            <p:txBody>
              <a:bodyPr/>
              <a:lstStyle/>
              <a:p>
                <a:r>
                  <a:rPr lang="en-US">
                    <a:noFill/>
                  </a:rPr>
                  <a:t> </a:t>
                </a:r>
              </a:p>
            </p:txBody>
          </p:sp>
        </mc:Fallback>
      </mc:AlternateContent>
    </p:spTree>
    <p:extLst>
      <p:ext uri="{BB962C8B-B14F-4D97-AF65-F5344CB8AC3E}">
        <p14:creationId xmlns:p14="http://schemas.microsoft.com/office/powerpoint/2010/main" val="63762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E8A6-7745-5582-F756-41F2C6F1ECC1}"/>
              </a:ext>
            </a:extLst>
          </p:cNvPr>
          <p:cNvSpPr>
            <a:spLocks noGrp="1"/>
          </p:cNvSpPr>
          <p:nvPr>
            <p:ph type="title"/>
          </p:nvPr>
        </p:nvSpPr>
        <p:spPr>
          <a:xfrm>
            <a:off x="685800" y="108284"/>
            <a:ext cx="10826496" cy="914400"/>
          </a:xfrm>
        </p:spPr>
        <p:txBody>
          <a:bodyPr/>
          <a:lstStyle/>
          <a:p>
            <a:r>
              <a:rPr lang="en-US" sz="3200" dirty="0"/>
              <a:t>All Methods Produce Legally Anonymous Synthetic Data</a:t>
            </a:r>
          </a:p>
        </p:txBody>
      </p:sp>
      <p:sp>
        <p:nvSpPr>
          <p:cNvPr id="6" name="TextBox 5">
            <a:extLst>
              <a:ext uri="{FF2B5EF4-FFF2-40B4-BE49-F238E27FC236}">
                <a16:creationId xmlns:a16="http://schemas.microsoft.com/office/drawing/2014/main" id="{EB52A15E-76B1-DE58-4EC0-33C08E738599}"/>
              </a:ext>
            </a:extLst>
          </p:cNvPr>
          <p:cNvSpPr txBox="1"/>
          <p:nvPr/>
        </p:nvSpPr>
        <p:spPr>
          <a:xfrm>
            <a:off x="391027" y="2161234"/>
            <a:ext cx="3002349" cy="2246769"/>
          </a:xfrm>
          <a:prstGeom prst="rect">
            <a:avLst/>
          </a:prstGeom>
          <a:noFill/>
        </p:spPr>
        <p:txBody>
          <a:bodyPr wrap="square" rtlCol="0">
            <a:spAutoFit/>
          </a:bodyPr>
          <a:lstStyle/>
          <a:p>
            <a:r>
              <a:rPr lang="en-US" sz="2000" dirty="0">
                <a:latin typeface="+mn-lt"/>
              </a:rPr>
              <a:t>Example: The </a:t>
            </a:r>
            <a:r>
              <a:rPr lang="en-US" sz="2000" i="1" dirty="0">
                <a:latin typeface="+mn-lt"/>
              </a:rPr>
              <a:t>Identical Match Share </a:t>
            </a:r>
            <a:r>
              <a:rPr lang="en-US" sz="2000" dirty="0">
                <a:latin typeface="+mn-lt"/>
              </a:rPr>
              <a:t>(IMS) is the proportion of synthetic records that are “identical” to their nearest neighbor confidential record.</a:t>
            </a:r>
          </a:p>
        </p:txBody>
      </p:sp>
      <p:sp>
        <p:nvSpPr>
          <p:cNvPr id="8" name="TextBox 7">
            <a:extLst>
              <a:ext uri="{FF2B5EF4-FFF2-40B4-BE49-F238E27FC236}">
                <a16:creationId xmlns:a16="http://schemas.microsoft.com/office/drawing/2014/main" id="{5A9C5F06-DFA6-1BB0-9CB8-DC497A1C72B1}"/>
              </a:ext>
            </a:extLst>
          </p:cNvPr>
          <p:cNvSpPr txBox="1"/>
          <p:nvPr/>
        </p:nvSpPr>
        <p:spPr>
          <a:xfrm>
            <a:off x="876299" y="6160203"/>
            <a:ext cx="9421091" cy="400110"/>
          </a:xfrm>
          <a:prstGeom prst="rect">
            <a:avLst/>
          </a:prstGeom>
          <a:solidFill>
            <a:schemeClr val="accent1">
              <a:lumMod val="40000"/>
              <a:lumOff val="60000"/>
            </a:schemeClr>
          </a:solidFill>
        </p:spPr>
        <p:txBody>
          <a:bodyPr wrap="square" rtlCol="0">
            <a:spAutoFit/>
          </a:bodyPr>
          <a:lstStyle/>
          <a:p>
            <a:r>
              <a:rPr lang="en-US" sz="2000" b="1" i="1" dirty="0">
                <a:latin typeface="+mn-lt"/>
              </a:rPr>
              <a:t>But does legally anonymous synthetic data protect against attribute disclosure?</a:t>
            </a:r>
          </a:p>
        </p:txBody>
      </p:sp>
      <p:pic>
        <p:nvPicPr>
          <p:cNvPr id="4" name="Picture 3">
            <a:extLst>
              <a:ext uri="{FF2B5EF4-FFF2-40B4-BE49-F238E27FC236}">
                <a16:creationId xmlns:a16="http://schemas.microsoft.com/office/drawing/2014/main" id="{D6A9C368-A578-25A4-46A6-ECAB483EAA77}"/>
              </a:ext>
            </a:extLst>
          </p:cNvPr>
          <p:cNvPicPr>
            <a:picLocks noChangeAspect="1"/>
          </p:cNvPicPr>
          <p:nvPr/>
        </p:nvPicPr>
        <p:blipFill>
          <a:blip r:embed="rId2"/>
          <a:stretch>
            <a:fillRect/>
          </a:stretch>
        </p:blipFill>
        <p:spPr>
          <a:xfrm>
            <a:off x="3133602" y="699373"/>
            <a:ext cx="8225843" cy="5296182"/>
          </a:xfrm>
          <a:prstGeom prst="rect">
            <a:avLst/>
          </a:prstGeom>
        </p:spPr>
      </p:pic>
    </p:spTree>
    <p:extLst>
      <p:ext uri="{BB962C8B-B14F-4D97-AF65-F5344CB8AC3E}">
        <p14:creationId xmlns:p14="http://schemas.microsoft.com/office/powerpoint/2010/main" val="40115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DA62-B03C-47DC-0B11-651F1CB9620C}"/>
              </a:ext>
            </a:extLst>
          </p:cNvPr>
          <p:cNvSpPr>
            <a:spLocks noGrp="1"/>
          </p:cNvSpPr>
          <p:nvPr>
            <p:ph type="title"/>
          </p:nvPr>
        </p:nvSpPr>
        <p:spPr>
          <a:xfrm>
            <a:off x="685800" y="345011"/>
            <a:ext cx="10826496" cy="914400"/>
          </a:xfrm>
        </p:spPr>
        <p:txBody>
          <a:bodyPr/>
          <a:lstStyle/>
          <a:p>
            <a:r>
              <a:rPr lang="en-US" sz="2400" dirty="0"/>
              <a:t>Attribute Disclosure: What is the largest </a:t>
            </a:r>
            <a:r>
              <a:rPr lang="en-US" sz="2400" i="1" dirty="0"/>
              <a:t>increase </a:t>
            </a:r>
            <a:r>
              <a:rPr lang="en-US" sz="2400" dirty="0"/>
              <a:t>in probability that an adversary can predict the value of </a:t>
            </a:r>
            <a:r>
              <a:rPr lang="en-US" sz="2400" i="1" dirty="0"/>
              <a:t>State </a:t>
            </a:r>
            <a:r>
              <a:rPr lang="en-US" sz="2400" dirty="0"/>
              <a:t>after obtaining the synthetic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62B3E1-8960-45BA-194C-38E18389C41D}"/>
                  </a:ext>
                </a:extLst>
              </p:cNvPr>
              <p:cNvSpPr>
                <a:spLocks noGrp="1"/>
              </p:cNvSpPr>
              <p:nvPr>
                <p:ph idx="1"/>
              </p:nvPr>
            </p:nvSpPr>
            <p:spPr/>
            <p:txBody>
              <a:bodyPr/>
              <a:lstStyle/>
              <a:p>
                <a:pPr marL="0" indent="0">
                  <a:buNone/>
                </a:pPr>
                <a14:m>
                  <m:oMath xmlns:m="http://schemas.openxmlformats.org/officeDocument/2006/math">
                    <m:r>
                      <a:rPr lang="en-US" sz="2400" b="1" i="1" smtClean="0">
                        <a:solidFill>
                          <a:schemeClr val="tx1"/>
                        </a:solidFill>
                        <a:latin typeface="Cambria Math" panose="02040503050406030204" pitchFamily="18" charset="0"/>
                      </a:rPr>
                      <m:t>𝒆</m:t>
                    </m:r>
                    <m:r>
                      <a:rPr lang="en-US" sz="2400" b="1" i="1" smtClean="0">
                        <a:solidFill>
                          <a:schemeClr val="tx1"/>
                        </a:solidFill>
                        <a:latin typeface="Cambria Math" panose="02040503050406030204" pitchFamily="18" charset="0"/>
                      </a:rPr>
                      <m:t>=</m:t>
                    </m:r>
                  </m:oMath>
                </a14:m>
                <a:r>
                  <a:rPr lang="en-US" sz="2400" b="1" dirty="0">
                    <a:solidFill>
                      <a:schemeClr val="tx1"/>
                    </a:solidFill>
                  </a:rPr>
                  <a:t> </a:t>
                </a:r>
                <a:r>
                  <a:rPr lang="en-US" sz="2400" dirty="0">
                    <a:solidFill>
                      <a:schemeClr val="tx1"/>
                    </a:solidFill>
                  </a:rPr>
                  <a:t>Latitude, Longitude, Sex, Age of target record</a:t>
                </a:r>
                <a:endParaRPr lang="en-US" sz="2400" b="1" dirty="0">
                  <a:solidFill>
                    <a:schemeClr val="tx1"/>
                  </a:solidFill>
                </a:endParaRPr>
              </a:p>
              <a:p>
                <a:pPr marL="0" indent="0">
                  <a:buNone/>
                </a:pPr>
                <a14:m>
                  <m:oMath xmlns:m="http://schemas.openxmlformats.org/officeDocument/2006/math">
                    <m:r>
                      <a:rPr lang="en-US" sz="2400" b="0" i="1" smtClean="0">
                        <a:solidFill>
                          <a:schemeClr val="tx1"/>
                        </a:solidFill>
                        <a:latin typeface="Cambria Math" panose="02040503050406030204" pitchFamily="18" charset="0"/>
                      </a:rPr>
                      <m:t>𝑝</m:t>
                    </m:r>
                    <m:d>
                      <m:dPr>
                        <m:endChr m:val="|"/>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𝑆</m:t>
                            </m:r>
                          </m:e>
                          <m:sub>
                            <m:r>
                              <a:rPr lang="en-US" sz="2400" b="0" i="1" smtClean="0">
                                <a:solidFill>
                                  <a:schemeClr val="tx1"/>
                                </a:solidFill>
                                <a:latin typeface="Cambria Math" panose="02040503050406030204" pitchFamily="18" charset="0"/>
                              </a:rPr>
                              <m:t>𝑗</m:t>
                            </m:r>
                          </m:sub>
                        </m:sSub>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𝑠</m:t>
                            </m:r>
                          </m:e>
                          <m:sub>
                            <m:r>
                              <a:rPr lang="en-US" sz="2400" b="0" i="1" smtClean="0">
                                <a:solidFill>
                                  <a:schemeClr val="tx1"/>
                                </a:solidFill>
                                <a:latin typeface="Cambria Math" panose="02040503050406030204" pitchFamily="18" charset="0"/>
                              </a:rPr>
                              <m:t>𝑗</m:t>
                            </m:r>
                          </m:sub>
                          <m:sup>
                            <m:r>
                              <a:rPr lang="en-US" sz="2400" b="0" i="1" smtClean="0">
                                <a:solidFill>
                                  <a:schemeClr val="tx1"/>
                                </a:solidFill>
                                <a:latin typeface="Cambria Math" panose="02040503050406030204" pitchFamily="18" charset="0"/>
                              </a:rPr>
                              <m:t>∗</m:t>
                            </m:r>
                          </m:sup>
                        </m:sSubSup>
                        <m:r>
                          <a:rPr lang="en-US" sz="2400" b="0" i="1" smtClean="0">
                            <a:solidFill>
                              <a:schemeClr val="tx1"/>
                            </a:solidFill>
                            <a:latin typeface="Cambria Math" panose="02040503050406030204" pitchFamily="18" charset="0"/>
                          </a:rPr>
                          <m:t> </m:t>
                        </m:r>
                      </m:e>
                    </m:d>
                    <m:r>
                      <a:rPr lang="en-US" sz="2400" b="0"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𝒆</m:t>
                    </m:r>
                    <m:r>
                      <a:rPr lang="en-US" sz="2400" b="0" i="1" smtClean="0">
                        <a:solidFill>
                          <a:schemeClr val="tx1"/>
                        </a:solidFill>
                        <a:latin typeface="Cambria Math" panose="02040503050406030204" pitchFamily="18" charset="0"/>
                      </a:rPr>
                      <m:t> )=</m:t>
                    </m:r>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152</m:t>
                        </m:r>
                      </m:num>
                      <m:den>
                        <m:r>
                          <a:rPr lang="en-US" sz="2400" b="0" i="1" smtClean="0">
                            <a:solidFill>
                              <a:schemeClr val="tx1"/>
                            </a:solidFill>
                            <a:latin typeface="Cambria Math" panose="02040503050406030204" pitchFamily="18" charset="0"/>
                          </a:rPr>
                          <m:t>9583</m:t>
                        </m:r>
                      </m:den>
                    </m:f>
                    <m:r>
                      <a:rPr lang="en-US" sz="2400" b="0" i="1" smtClean="0">
                        <a:solidFill>
                          <a:schemeClr val="tx1"/>
                        </a:solidFill>
                        <a:latin typeface="Cambria Math" panose="02040503050406030204" pitchFamily="18" charset="0"/>
                      </a:rPr>
                      <m:t>≈0.016 </m:t>
                    </m:r>
                  </m:oMath>
                </a14:m>
                <a:r>
                  <a:rPr lang="en-US" sz="2400" b="0" dirty="0">
                    <a:solidFill>
                      <a:schemeClr val="tx1"/>
                    </a:solidFill>
                  </a:rPr>
                  <a:t>(based on WHO data)</a:t>
                </a:r>
              </a:p>
              <a:p>
                <a:pPr marL="0" indent="0">
                  <a:buNone/>
                </a:pPr>
                <a14:m>
                  <m:oMath xmlns:m="http://schemas.openxmlformats.org/officeDocument/2006/math">
                    <m:r>
                      <a:rPr lang="en-US" sz="2400" b="0" i="1" smtClean="0">
                        <a:solidFill>
                          <a:schemeClr val="tx1"/>
                        </a:solidFill>
                        <a:latin typeface="Cambria Math" panose="02040503050406030204" pitchFamily="18" charset="0"/>
                      </a:rPr>
                      <m:t>𝑝</m:t>
                    </m:r>
                    <m:d>
                      <m:dPr>
                        <m:endChr m:val="|"/>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𝑆</m:t>
                            </m:r>
                          </m:e>
                          <m:sub>
                            <m:r>
                              <a:rPr lang="en-US" sz="2400" b="0" i="1" smtClean="0">
                                <a:solidFill>
                                  <a:schemeClr val="tx1"/>
                                </a:solidFill>
                                <a:latin typeface="Cambria Math" panose="02040503050406030204" pitchFamily="18" charset="0"/>
                              </a:rPr>
                              <m:t>𝑗</m:t>
                            </m:r>
                          </m:sub>
                        </m:sSub>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𝑠</m:t>
                            </m:r>
                          </m:e>
                          <m:sub>
                            <m:r>
                              <a:rPr lang="en-US" sz="2400" b="0" i="1" smtClean="0">
                                <a:solidFill>
                                  <a:schemeClr val="tx1"/>
                                </a:solidFill>
                                <a:latin typeface="Cambria Math" panose="02040503050406030204" pitchFamily="18" charset="0"/>
                              </a:rPr>
                              <m:t>𝑗</m:t>
                            </m:r>
                          </m:sub>
                          <m:sup>
                            <m:r>
                              <a:rPr lang="en-US" sz="2400" b="0" i="1" smtClean="0">
                                <a:solidFill>
                                  <a:schemeClr val="tx1"/>
                                </a:solidFill>
                                <a:latin typeface="Cambria Math" panose="02040503050406030204" pitchFamily="18" charset="0"/>
                              </a:rPr>
                              <m:t>∗</m:t>
                            </m:r>
                          </m:sup>
                        </m:sSubSup>
                        <m:r>
                          <a:rPr lang="en-US" sz="2400" b="0" i="1" smtClean="0">
                            <a:solidFill>
                              <a:schemeClr val="tx1"/>
                            </a:solidFill>
                            <a:latin typeface="Cambria Math" panose="02040503050406030204" pitchFamily="18" charset="0"/>
                          </a:rPr>
                          <m:t> </m:t>
                        </m:r>
                      </m:e>
                    </m:d>
                    <m:r>
                      <a:rPr lang="en-US" sz="2400" b="0"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𝒁</m:t>
                    </m:r>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𝒆</m:t>
                    </m:r>
                    <m:r>
                      <a:rPr lang="en-US" sz="2400" b="0" i="1"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proportion</m:t>
                    </m:r>
                  </m:oMath>
                </a14:m>
                <a:r>
                  <a:rPr lang="en-US" sz="2400" b="0" dirty="0">
                    <a:solidFill>
                      <a:schemeClr val="tx1"/>
                    </a:solidFill>
                  </a:rPr>
                  <a:t> of synthetic records in </a:t>
                </a:r>
                <a14:m>
                  <m:oMath xmlns:m="http://schemas.openxmlformats.org/officeDocument/2006/math">
                    <m:r>
                      <a:rPr lang="en-US" sz="2400" b="0" i="1" smtClean="0">
                        <a:solidFill>
                          <a:schemeClr val="tx1"/>
                        </a:solidFill>
                        <a:latin typeface="Cambria Math" panose="02040503050406030204" pitchFamily="18" charset="0"/>
                      </a:rPr>
                      <m:t>𝛿</m:t>
                    </m:r>
                    <m:r>
                      <a:rPr lang="en-US" sz="2400" b="0" i="1" smtClean="0">
                        <a:solidFill>
                          <a:schemeClr val="tx1"/>
                        </a:solidFill>
                        <a:latin typeface="Cambria Math" panose="02040503050406030204" pitchFamily="18" charset="0"/>
                      </a:rPr>
                      <m:t>−</m:t>
                    </m:r>
                  </m:oMath>
                </a14:m>
                <a:r>
                  <a:rPr lang="en-US" sz="2400" b="0" dirty="0">
                    <a:solidFill>
                      <a:schemeClr val="tx1"/>
                    </a:solidFill>
                  </a:rPr>
                  <a:t>neighborhood with </a:t>
                </a:r>
                <a:r>
                  <a:rPr lang="en-US" sz="2400" b="0" i="1" dirty="0">
                    <a:solidFill>
                      <a:schemeClr val="tx1"/>
                    </a:solidFill>
                  </a:rPr>
                  <a:t>State </a:t>
                </a:r>
                <a14:m>
                  <m:oMath xmlns:m="http://schemas.openxmlformats.org/officeDocument/2006/math">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𝑠</m:t>
                        </m:r>
                      </m:e>
                      <m:sub>
                        <m:r>
                          <a:rPr lang="en-US" sz="2400" b="0" i="1" smtClean="0">
                            <a:solidFill>
                              <a:schemeClr val="tx1"/>
                            </a:solidFill>
                            <a:latin typeface="Cambria Math" panose="02040503050406030204" pitchFamily="18" charset="0"/>
                          </a:rPr>
                          <m:t>𝑗</m:t>
                        </m:r>
                      </m:sub>
                      <m:sup>
                        <m:r>
                          <a:rPr lang="en-US" sz="2400" b="0" i="1" smtClean="0">
                            <a:solidFill>
                              <a:schemeClr val="tx1"/>
                            </a:solidFill>
                            <a:latin typeface="Cambria Math" panose="02040503050406030204" pitchFamily="18" charset="0"/>
                          </a:rPr>
                          <m:t>∗</m:t>
                        </m:r>
                      </m:sup>
                    </m:sSubSup>
                  </m:oMath>
                </a14:m>
                <a:r>
                  <a:rPr lang="en-US" sz="2400" b="0" dirty="0">
                    <a:solidFill>
                      <a:schemeClr val="tx1"/>
                    </a:solidFill>
                  </a:rPr>
                  <a:t> </a:t>
                </a:r>
              </a:p>
            </p:txBody>
          </p:sp>
        </mc:Choice>
        <mc:Fallback xmlns="">
          <p:sp>
            <p:nvSpPr>
              <p:cNvPr id="3" name="Content Placeholder 2">
                <a:extLst>
                  <a:ext uri="{FF2B5EF4-FFF2-40B4-BE49-F238E27FC236}">
                    <a16:creationId xmlns:a16="http://schemas.microsoft.com/office/drawing/2014/main" id="{6662B3E1-8960-45BA-194C-38E18389C41D}"/>
                  </a:ext>
                </a:extLst>
              </p:cNvPr>
              <p:cNvSpPr>
                <a:spLocks noGrp="1" noRot="1" noChangeAspect="1" noMove="1" noResize="1" noEditPoints="1" noAdjustHandles="1" noChangeArrowheads="1" noChangeShapeType="1" noTextEdit="1"/>
              </p:cNvSpPr>
              <p:nvPr>
                <p:ph idx="1"/>
              </p:nvPr>
            </p:nvSpPr>
            <p:spPr>
              <a:blipFill>
                <a:blip r:embed="rId2"/>
                <a:stretch>
                  <a:fillRect l="-234" t="-1166" r="-10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E7E2FF9-00A0-FC15-F882-72B107689D8E}"/>
                  </a:ext>
                </a:extLst>
              </p:cNvPr>
              <p:cNvSpPr txBox="1"/>
              <p:nvPr/>
            </p:nvSpPr>
            <p:spPr>
              <a:xfrm>
                <a:off x="925790" y="3902884"/>
                <a:ext cx="10238820" cy="2291268"/>
              </a:xfrm>
              <a:prstGeom prst="rect">
                <a:avLst/>
              </a:prstGeom>
              <a:solidFill>
                <a:schemeClr val="tx2">
                  <a:lumMod val="10000"/>
                  <a:lumOff val="90000"/>
                </a:schemeClr>
              </a:solidFill>
              <a:effectLst>
                <a:outerShdw blurRad="50800" dist="38100" algn="l" rotWithShape="0">
                  <a:prstClr val="black">
                    <a:alpha val="40000"/>
                  </a:prstClr>
                </a:outerShdw>
              </a:effectLst>
            </p:spPr>
            <p:txBody>
              <a:bodyPr wrap="square" rtlCol="0">
                <a:spAutoFit/>
              </a:bodyPr>
              <a:lstStyle/>
              <a:p>
                <a:pPr algn="ctr"/>
                <a:r>
                  <a:rPr lang="en-US" sz="2800" dirty="0">
                    <a:latin typeface="+mn-lt"/>
                  </a:rPr>
                  <a:t>max  </a:t>
                </a:r>
                <a14:m>
                  <m:oMath xmlns:m="http://schemas.openxmlformats.org/officeDocument/2006/math">
                    <m:f>
                      <m:fPr>
                        <m:ctrlPr>
                          <a:rPr lang="en-US" sz="2800" i="1">
                            <a:latin typeface="Cambria Math" panose="02040503050406030204" pitchFamily="18" charset="0"/>
                          </a:rPr>
                        </m:ctrlPr>
                      </m:fPr>
                      <m:num>
                        <m:r>
                          <a:rPr lang="en-US" sz="2800">
                            <a:latin typeface="Cambria Math" panose="02040503050406030204" pitchFamily="18" charset="0"/>
                          </a:rPr>
                          <m:t>𝑝</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a:latin typeface="Cambria Math" panose="02040503050406030204" pitchFamily="18" charset="0"/>
                                  </a:rPr>
                                  <m:t>𝑆</m:t>
                                </m:r>
                              </m:e>
                              <m:sub>
                                <m:r>
                                  <a:rPr lang="en-US" sz="2800">
                                    <a:latin typeface="Cambria Math" panose="02040503050406030204" pitchFamily="18" charset="0"/>
                                  </a:rPr>
                                  <m:t>𝑗</m:t>
                                </m:r>
                              </m:sub>
                            </m:sSub>
                            <m:r>
                              <a:rPr lang="en-US" sz="2800">
                                <a:latin typeface="Cambria Math" panose="02040503050406030204" pitchFamily="18" charset="0"/>
                              </a:rPr>
                              <m:t>=</m:t>
                            </m:r>
                            <m:sSubSup>
                              <m:sSubSupPr>
                                <m:ctrlPr>
                                  <a:rPr lang="en-US" sz="2800" i="1">
                                    <a:latin typeface="Cambria Math" panose="02040503050406030204" pitchFamily="18" charset="0"/>
                                  </a:rPr>
                                </m:ctrlPr>
                              </m:sSubSupPr>
                              <m:e>
                                <m:r>
                                  <a:rPr lang="en-US" sz="2800">
                                    <a:latin typeface="Cambria Math" panose="02040503050406030204" pitchFamily="18" charset="0"/>
                                  </a:rPr>
                                  <m:t>𝑠</m:t>
                                </m:r>
                              </m:e>
                              <m:sub>
                                <m:r>
                                  <a:rPr lang="en-US" sz="2800">
                                    <a:latin typeface="Cambria Math" panose="02040503050406030204" pitchFamily="18" charset="0"/>
                                  </a:rPr>
                                  <m:t>𝑗</m:t>
                                </m:r>
                              </m:sub>
                              <m:sup>
                                <m:r>
                                  <a:rPr lang="en-US" sz="2800">
                                    <a:latin typeface="Cambria Math" panose="02040503050406030204" pitchFamily="18" charset="0"/>
                                  </a:rPr>
                                  <m:t>∗</m:t>
                                </m:r>
                              </m:sup>
                            </m:sSubSup>
                            <m:r>
                              <a:rPr lang="en-US" sz="2800">
                                <a:latin typeface="Cambria Math" panose="02040503050406030204" pitchFamily="18" charset="0"/>
                              </a:rPr>
                              <m:t> | </m:t>
                            </m:r>
                            <m:r>
                              <a:rPr lang="en-US" sz="2800">
                                <a:latin typeface="Cambria Math" panose="02040503050406030204" pitchFamily="18" charset="0"/>
                              </a:rPr>
                              <m:t>𝒁</m:t>
                            </m:r>
                            <m:r>
                              <a:rPr lang="en-US" sz="2800">
                                <a:latin typeface="Cambria Math" panose="02040503050406030204" pitchFamily="18" charset="0"/>
                              </a:rPr>
                              <m:t>, </m:t>
                            </m:r>
                            <m:r>
                              <a:rPr lang="en-US" sz="2800">
                                <a:latin typeface="Cambria Math" panose="02040503050406030204" pitchFamily="18" charset="0"/>
                              </a:rPr>
                              <m:t>𝒆</m:t>
                            </m:r>
                          </m:e>
                        </m:d>
                      </m:num>
                      <m:den>
                        <m:r>
                          <a:rPr lang="en-US" sz="2800">
                            <a:latin typeface="Cambria Math" panose="02040503050406030204" pitchFamily="18" charset="0"/>
                          </a:rPr>
                          <m:t>𝑝</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a:latin typeface="Cambria Math" panose="02040503050406030204" pitchFamily="18" charset="0"/>
                                  </a:rPr>
                                  <m:t>𝑆</m:t>
                                </m:r>
                              </m:e>
                              <m:sub>
                                <m:r>
                                  <a:rPr lang="en-US" sz="2800">
                                    <a:latin typeface="Cambria Math" panose="02040503050406030204" pitchFamily="18" charset="0"/>
                                  </a:rPr>
                                  <m:t>𝑗</m:t>
                                </m:r>
                              </m:sub>
                            </m:sSub>
                            <m:r>
                              <a:rPr lang="en-US" sz="2800">
                                <a:latin typeface="Cambria Math" panose="02040503050406030204" pitchFamily="18" charset="0"/>
                              </a:rPr>
                              <m:t>=</m:t>
                            </m:r>
                            <m:sSubSup>
                              <m:sSubSupPr>
                                <m:ctrlPr>
                                  <a:rPr lang="en-US" sz="2800" i="1">
                                    <a:latin typeface="Cambria Math" panose="02040503050406030204" pitchFamily="18" charset="0"/>
                                  </a:rPr>
                                </m:ctrlPr>
                              </m:sSubSupPr>
                              <m:e>
                                <m:r>
                                  <a:rPr lang="en-US" sz="2800">
                                    <a:latin typeface="Cambria Math" panose="02040503050406030204" pitchFamily="18" charset="0"/>
                                  </a:rPr>
                                  <m:t>𝑠</m:t>
                                </m:r>
                              </m:e>
                              <m:sub>
                                <m:r>
                                  <a:rPr lang="en-US" sz="2800">
                                    <a:latin typeface="Cambria Math" panose="02040503050406030204" pitchFamily="18" charset="0"/>
                                  </a:rPr>
                                  <m:t>𝑗</m:t>
                                </m:r>
                              </m:sub>
                              <m:sup>
                                <m:r>
                                  <a:rPr lang="en-US" sz="2800">
                                    <a:latin typeface="Cambria Math" panose="02040503050406030204" pitchFamily="18" charset="0"/>
                                  </a:rPr>
                                  <m:t>∗</m:t>
                                </m:r>
                              </m:sup>
                            </m:sSubSup>
                            <m:r>
                              <a:rPr lang="en-US" sz="2800">
                                <a:latin typeface="Cambria Math" panose="02040503050406030204" pitchFamily="18" charset="0"/>
                              </a:rPr>
                              <m:t> | </m:t>
                            </m:r>
                            <m:r>
                              <a:rPr lang="en-US" sz="2800">
                                <a:latin typeface="Cambria Math" panose="02040503050406030204" pitchFamily="18" charset="0"/>
                              </a:rPr>
                              <m:t>𝒆</m:t>
                            </m:r>
                          </m:e>
                        </m:d>
                      </m:den>
                    </m:f>
                    <m:r>
                      <a:rPr lang="en-US" sz="2800">
                        <a:latin typeface="Cambria Math" panose="02040503050406030204" pitchFamily="18" charset="0"/>
                      </a:rPr>
                      <m:t>,  </m:t>
                    </m:r>
                    <m:r>
                      <a:rPr lang="en-US" sz="2800">
                        <a:latin typeface="Cambria Math" panose="02040503050406030204" pitchFamily="18" charset="0"/>
                      </a:rPr>
                      <m:t>𝑗</m:t>
                    </m:r>
                    <m:r>
                      <a:rPr lang="en-US" sz="2800">
                        <a:latin typeface="Cambria Math" panose="02040503050406030204" pitchFamily="18" charset="0"/>
                      </a:rPr>
                      <m:t>=1,…,</m:t>
                    </m:r>
                    <m:r>
                      <a:rPr lang="en-US" sz="2800">
                        <a:latin typeface="Cambria Math" panose="02040503050406030204" pitchFamily="18" charset="0"/>
                      </a:rPr>
                      <m:t>𝑁</m:t>
                    </m:r>
                  </m:oMath>
                </a14:m>
                <a:r>
                  <a:rPr lang="en-US" sz="2800" dirty="0">
                    <a:latin typeface="+mn-lt"/>
                  </a:rPr>
                  <a:t>,</a:t>
                </a:r>
              </a:p>
              <a:p>
                <a:endParaRPr lang="en-US" sz="2800" dirty="0">
                  <a:latin typeface="+mn-lt"/>
                </a:endParaRPr>
              </a:p>
              <a:p>
                <a:r>
                  <a:rPr lang="en-US" sz="2400" dirty="0">
                    <a:latin typeface="+mn-lt"/>
                  </a:rPr>
                  <a:t>where </a:t>
                </a:r>
                <a14:m>
                  <m:oMath xmlns:m="http://schemas.openxmlformats.org/officeDocument/2006/math">
                    <m:sSubSup>
                      <m:sSubSupPr>
                        <m:ctrlPr>
                          <a:rPr lang="en-US" sz="2400" i="1">
                            <a:latin typeface="Cambria Math" panose="02040503050406030204" pitchFamily="18" charset="0"/>
                          </a:rPr>
                        </m:ctrlPr>
                      </m:sSubSupPr>
                      <m:e>
                        <m:r>
                          <a:rPr lang="en-US" sz="2400">
                            <a:latin typeface="Cambria Math" panose="02040503050406030204" pitchFamily="18" charset="0"/>
                          </a:rPr>
                          <m:t>𝑠</m:t>
                        </m:r>
                      </m:e>
                      <m:sub>
                        <m:r>
                          <a:rPr lang="en-US" sz="2400">
                            <a:latin typeface="Cambria Math" panose="02040503050406030204" pitchFamily="18" charset="0"/>
                          </a:rPr>
                          <m:t>𝑗</m:t>
                        </m:r>
                      </m:sub>
                      <m:sup>
                        <m:r>
                          <a:rPr lang="en-US" sz="2400">
                            <a:latin typeface="Cambria Math" panose="02040503050406030204" pitchFamily="18" charset="0"/>
                          </a:rPr>
                          <m:t>∗</m:t>
                        </m:r>
                      </m:sup>
                    </m:sSubSup>
                  </m:oMath>
                </a14:m>
                <a:r>
                  <a:rPr lang="en-US" sz="2400" dirty="0">
                    <a:latin typeface="+mn-lt"/>
                  </a:rPr>
                  <a:t> is the value of State for the </a:t>
                </a:r>
                <a14:m>
                  <m:oMath xmlns:m="http://schemas.openxmlformats.org/officeDocument/2006/math">
                    <m:r>
                      <a:rPr lang="en-US" sz="2400">
                        <a:latin typeface="Cambria Math" panose="02040503050406030204" pitchFamily="18" charset="0"/>
                      </a:rPr>
                      <m:t>𝑗</m:t>
                    </m:r>
                  </m:oMath>
                </a14:m>
                <a:r>
                  <a:rPr lang="en-US" sz="2400" dirty="0" err="1">
                    <a:latin typeface="+mn-lt"/>
                  </a:rPr>
                  <a:t>th</a:t>
                </a:r>
                <a:r>
                  <a:rPr lang="en-US" sz="2400" dirty="0">
                    <a:latin typeface="+mn-lt"/>
                  </a:rPr>
                  <a:t> record and </a:t>
                </a:r>
                <a14:m>
                  <m:oMath xmlns:m="http://schemas.openxmlformats.org/officeDocument/2006/math">
                    <m:r>
                      <a:rPr lang="en-US" sz="2400">
                        <a:latin typeface="Cambria Math" panose="02040503050406030204" pitchFamily="18" charset="0"/>
                      </a:rPr>
                      <m:t>𝒆</m:t>
                    </m:r>
                  </m:oMath>
                </a14:m>
                <a:r>
                  <a:rPr lang="en-US" sz="2400" dirty="0">
                    <a:latin typeface="+mn-lt"/>
                  </a:rPr>
                  <a:t> is the external information available to the adversary. </a:t>
                </a:r>
              </a:p>
            </p:txBody>
          </p:sp>
        </mc:Choice>
        <mc:Fallback xmlns="">
          <p:sp>
            <p:nvSpPr>
              <p:cNvPr id="4" name="TextBox 3">
                <a:extLst>
                  <a:ext uri="{FF2B5EF4-FFF2-40B4-BE49-F238E27FC236}">
                    <a16:creationId xmlns:a16="http://schemas.microsoft.com/office/drawing/2014/main" id="{BE7E2FF9-00A0-FC15-F882-72B107689D8E}"/>
                  </a:ext>
                </a:extLst>
              </p:cNvPr>
              <p:cNvSpPr txBox="1">
                <a:spLocks noRot="1" noChangeAspect="1" noMove="1" noResize="1" noEditPoints="1" noAdjustHandles="1" noChangeArrowheads="1" noChangeShapeType="1" noTextEdit="1"/>
              </p:cNvSpPr>
              <p:nvPr/>
            </p:nvSpPr>
            <p:spPr>
              <a:xfrm>
                <a:off x="925790" y="3902884"/>
                <a:ext cx="10238820" cy="2291268"/>
              </a:xfrm>
              <a:prstGeom prst="rect">
                <a:avLst/>
              </a:prstGeom>
              <a:blipFill>
                <a:blip r:embed="rId3"/>
                <a:stretch>
                  <a:fillRect/>
                </a:stretch>
              </a:blipFill>
              <a:effectLst>
                <a:outerShdw blurRad="50800" dist="38100" algn="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42620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graph&#10;&#10;Description automatically generated">
            <a:extLst>
              <a:ext uri="{FF2B5EF4-FFF2-40B4-BE49-F238E27FC236}">
                <a16:creationId xmlns:a16="http://schemas.microsoft.com/office/drawing/2014/main" id="{7DA09CF5-DF72-4C80-E6FA-AF7E08AE4015}"/>
              </a:ext>
            </a:extLst>
          </p:cNvPr>
          <p:cNvPicPr>
            <a:picLocks noGrp="1" noChangeAspect="1"/>
          </p:cNvPicPr>
          <p:nvPr>
            <p:ph idx="1"/>
          </p:nvPr>
        </p:nvPicPr>
        <p:blipFill>
          <a:blip r:embed="rId2"/>
          <a:stretch>
            <a:fillRect/>
          </a:stretch>
        </p:blipFill>
        <p:spPr>
          <a:xfrm>
            <a:off x="3277241" y="1512137"/>
            <a:ext cx="8914759" cy="5215689"/>
          </a:xfrm>
        </p:spPr>
      </p:pic>
      <p:sp>
        <p:nvSpPr>
          <p:cNvPr id="2" name="Title 1">
            <a:extLst>
              <a:ext uri="{FF2B5EF4-FFF2-40B4-BE49-F238E27FC236}">
                <a16:creationId xmlns:a16="http://schemas.microsoft.com/office/drawing/2014/main" id="{57DD4107-03A5-827F-51EF-86E5FB3CE575}"/>
              </a:ext>
            </a:extLst>
          </p:cNvPr>
          <p:cNvSpPr>
            <a:spLocks noGrp="1"/>
          </p:cNvSpPr>
          <p:nvPr>
            <p:ph type="title"/>
          </p:nvPr>
        </p:nvSpPr>
        <p:spPr>
          <a:xfrm>
            <a:off x="685800" y="130174"/>
            <a:ext cx="10826496" cy="914400"/>
          </a:xfrm>
        </p:spPr>
        <p:txBody>
          <a:bodyPr/>
          <a:lstStyle/>
          <a:p>
            <a:r>
              <a:rPr lang="en-US" dirty="0"/>
              <a:t>Attribute Disclosure Illustration</a:t>
            </a:r>
          </a:p>
        </p:txBody>
      </p:sp>
      <p:sp>
        <p:nvSpPr>
          <p:cNvPr id="8" name="Flowchart: Connector 7">
            <a:extLst>
              <a:ext uri="{FF2B5EF4-FFF2-40B4-BE49-F238E27FC236}">
                <a16:creationId xmlns:a16="http://schemas.microsoft.com/office/drawing/2014/main" id="{6ECE9D61-EA24-0DC2-CB45-885158ED747F}"/>
              </a:ext>
            </a:extLst>
          </p:cNvPr>
          <p:cNvSpPr/>
          <p:nvPr/>
        </p:nvSpPr>
        <p:spPr>
          <a:xfrm>
            <a:off x="7667692" y="3134146"/>
            <a:ext cx="1752600" cy="1619251"/>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529A128-6D53-B84F-1EB9-94A56F6767EC}"/>
              </a:ext>
            </a:extLst>
          </p:cNvPr>
          <p:cNvCxnSpPr>
            <a:cxnSpLocks/>
          </p:cNvCxnSpPr>
          <p:nvPr/>
        </p:nvCxnSpPr>
        <p:spPr>
          <a:xfrm flipV="1">
            <a:off x="8543992" y="3485213"/>
            <a:ext cx="723900" cy="458558"/>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B172BAB-6BCC-A8B0-528F-4B64C30BB691}"/>
                  </a:ext>
                </a:extLst>
              </p:cNvPr>
              <p:cNvSpPr txBox="1"/>
              <p:nvPr/>
            </p:nvSpPr>
            <p:spPr>
              <a:xfrm>
                <a:off x="9113648" y="3078847"/>
                <a:ext cx="76568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𝐴𝐷</m:t>
                          </m:r>
                        </m:sub>
                      </m:sSub>
                    </m:oMath>
                  </m:oMathPara>
                </a14:m>
                <a:endParaRPr lang="en-US" sz="2400" dirty="0"/>
              </a:p>
            </p:txBody>
          </p:sp>
        </mc:Choice>
        <mc:Fallback xmlns="">
          <p:sp>
            <p:nvSpPr>
              <p:cNvPr id="18" name="TextBox 17">
                <a:extLst>
                  <a:ext uri="{FF2B5EF4-FFF2-40B4-BE49-F238E27FC236}">
                    <a16:creationId xmlns:a16="http://schemas.microsoft.com/office/drawing/2014/main" id="{0B172BAB-6BCC-A8B0-528F-4B64C30BB691}"/>
                  </a:ext>
                </a:extLst>
              </p:cNvPr>
              <p:cNvSpPr txBox="1">
                <a:spLocks noRot="1" noChangeAspect="1" noMove="1" noResize="1" noEditPoints="1" noAdjustHandles="1" noChangeArrowheads="1" noChangeShapeType="1" noTextEdit="1"/>
              </p:cNvSpPr>
              <p:nvPr/>
            </p:nvSpPr>
            <p:spPr>
              <a:xfrm>
                <a:off x="9113648" y="3078847"/>
                <a:ext cx="765688" cy="461665"/>
              </a:xfrm>
              <a:prstGeom prst="rect">
                <a:avLst/>
              </a:prstGeom>
              <a:blipFill>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7E68C4-A7EF-1E81-D72B-39BE7818844F}"/>
                  </a:ext>
                </a:extLst>
              </p:cNvPr>
              <p:cNvSpPr txBox="1"/>
              <p:nvPr/>
            </p:nvSpPr>
            <p:spPr>
              <a:xfrm>
                <a:off x="168442" y="1710959"/>
                <a:ext cx="3108799" cy="1938992"/>
              </a:xfrm>
              <a:prstGeom prst="rect">
                <a:avLst/>
              </a:prstGeom>
              <a:noFill/>
            </p:spPr>
            <p:txBody>
              <a:bodyPr wrap="square" rtlCol="0">
                <a:spAutoFit/>
              </a:bodyPr>
              <a:lstStyle/>
              <a:p>
                <a:r>
                  <a:rPr lang="en-US" sz="2000" dirty="0">
                    <a:latin typeface="+mn-lt"/>
                  </a:rPr>
                  <a:t>The Adversary considers synthetic records within </a:t>
                </a:r>
                <a14:m>
                  <m:oMath xmlns:m="http://schemas.openxmlformats.org/officeDocument/2006/math">
                    <m:sSub>
                      <m:sSubPr>
                        <m:ctrlPr>
                          <a:rPr lang="en-US" sz="2000" i="1">
                            <a:latin typeface="Cambria Math" panose="02040503050406030204" pitchFamily="18" charset="0"/>
                          </a:rPr>
                        </m:ctrlPr>
                      </m:sSubPr>
                      <m:e>
                        <m:r>
                          <a:rPr lang="en-US" sz="2000">
                            <a:latin typeface="Cambria Math" panose="02040503050406030204" pitchFamily="18" charset="0"/>
                          </a:rPr>
                          <m:t>𝛿</m:t>
                        </m:r>
                      </m:e>
                      <m:sub>
                        <m:r>
                          <a:rPr lang="en-US" sz="2000">
                            <a:latin typeface="Cambria Math" panose="02040503050406030204" pitchFamily="18" charset="0"/>
                          </a:rPr>
                          <m:t>𝐴𝐷</m:t>
                        </m:r>
                      </m:sub>
                    </m:sSub>
                  </m:oMath>
                </a14:m>
                <a:r>
                  <a:rPr lang="en-US" sz="2000" dirty="0">
                    <a:latin typeface="+mn-lt"/>
                  </a:rPr>
                  <a:t> of the target record for Latitude/Longitude, with exact match for Sex and Age.</a:t>
                </a:r>
              </a:p>
            </p:txBody>
          </p:sp>
        </mc:Choice>
        <mc:Fallback xmlns="">
          <p:sp>
            <p:nvSpPr>
              <p:cNvPr id="7" name="TextBox 6">
                <a:extLst>
                  <a:ext uri="{FF2B5EF4-FFF2-40B4-BE49-F238E27FC236}">
                    <a16:creationId xmlns:a16="http://schemas.microsoft.com/office/drawing/2014/main" id="{2C7E68C4-A7EF-1E81-D72B-39BE7818844F}"/>
                  </a:ext>
                </a:extLst>
              </p:cNvPr>
              <p:cNvSpPr txBox="1">
                <a:spLocks noRot="1" noChangeAspect="1" noMove="1" noResize="1" noEditPoints="1" noAdjustHandles="1" noChangeArrowheads="1" noChangeShapeType="1" noTextEdit="1"/>
              </p:cNvSpPr>
              <p:nvPr/>
            </p:nvSpPr>
            <p:spPr>
              <a:xfrm>
                <a:off x="168442" y="1710959"/>
                <a:ext cx="3108799" cy="1938992"/>
              </a:xfrm>
              <a:prstGeom prst="rect">
                <a:avLst/>
              </a:prstGeom>
              <a:blipFill>
                <a:blip r:embed="rId4"/>
                <a:stretch>
                  <a:fillRect l="-2157" t="-1887" r="-2941" b="-4717"/>
                </a:stretch>
              </a:blipFill>
            </p:spPr>
            <p:txBody>
              <a:bodyPr/>
              <a:lstStyle/>
              <a:p>
                <a:r>
                  <a:rPr lang="en-US">
                    <a:noFill/>
                  </a:rPr>
                  <a:t> </a:t>
                </a:r>
              </a:p>
            </p:txBody>
          </p:sp>
        </mc:Fallback>
      </mc:AlternateContent>
      <p:sp>
        <p:nvSpPr>
          <p:cNvPr id="9" name="Star: 5 Points 8">
            <a:extLst>
              <a:ext uri="{FF2B5EF4-FFF2-40B4-BE49-F238E27FC236}">
                <a16:creationId xmlns:a16="http://schemas.microsoft.com/office/drawing/2014/main" id="{7A7AA53F-08BC-594B-C031-9D49FE07EE90}"/>
              </a:ext>
            </a:extLst>
          </p:cNvPr>
          <p:cNvSpPr/>
          <p:nvPr/>
        </p:nvSpPr>
        <p:spPr>
          <a:xfrm>
            <a:off x="8435707" y="3844510"/>
            <a:ext cx="216569" cy="1985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891475-498A-C757-37C0-399AC03AE4B3}"/>
                  </a:ext>
                </a:extLst>
              </p:cNvPr>
              <p:cNvSpPr txBox="1"/>
              <p:nvPr/>
            </p:nvSpPr>
            <p:spPr>
              <a:xfrm>
                <a:off x="72188" y="3885050"/>
                <a:ext cx="3108799" cy="4572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𝑝</m:t>
                      </m:r>
                      <m:d>
                        <m:dPr>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𝑆</m:t>
                              </m:r>
                            </m:e>
                            <m:sub>
                              <m:r>
                                <a:rPr lang="en-US" sz="2000">
                                  <a:latin typeface="Cambria Math" panose="02040503050406030204" pitchFamily="18" charset="0"/>
                                </a:rPr>
                                <m:t>𝑗</m:t>
                              </m:r>
                            </m:sub>
                          </m:sSub>
                          <m:r>
                            <a:rPr lang="en-US" sz="2000">
                              <a:latin typeface="Cambria Math" panose="02040503050406030204" pitchFamily="18" charset="0"/>
                            </a:rPr>
                            <m:t>=</m:t>
                          </m:r>
                          <m:sSubSup>
                            <m:sSubSupPr>
                              <m:ctrlPr>
                                <a:rPr lang="en-US" sz="2000" i="1">
                                  <a:latin typeface="Cambria Math" panose="02040503050406030204" pitchFamily="18" charset="0"/>
                                </a:rPr>
                              </m:ctrlPr>
                            </m:sSubSupPr>
                            <m:e>
                              <m:r>
                                <a:rPr lang="en-US" sz="2000">
                                  <a:latin typeface="Cambria Math" panose="02040503050406030204" pitchFamily="18" charset="0"/>
                                </a:rPr>
                                <m:t>𝑠</m:t>
                              </m:r>
                            </m:e>
                            <m:sub>
                              <m:r>
                                <a:rPr lang="en-US" sz="2000">
                                  <a:latin typeface="Cambria Math" panose="02040503050406030204" pitchFamily="18" charset="0"/>
                                </a:rPr>
                                <m:t>𝑗</m:t>
                              </m:r>
                            </m:sub>
                            <m:sup>
                              <m:r>
                                <a:rPr lang="en-US" sz="2000">
                                  <a:latin typeface="Cambria Math" panose="02040503050406030204" pitchFamily="18" charset="0"/>
                                </a:rPr>
                                <m:t>∗</m:t>
                              </m:r>
                            </m:sup>
                          </m:sSubSup>
                          <m:r>
                            <a:rPr lang="en-US" sz="2000">
                              <a:latin typeface="Cambria Math" panose="02040503050406030204" pitchFamily="18" charset="0"/>
                            </a:rPr>
                            <m:t> </m:t>
                          </m:r>
                        </m:e>
                      </m:d>
                      <m:r>
                        <a:rPr lang="en-US" sz="2000">
                          <a:latin typeface="Cambria Math" panose="02040503050406030204" pitchFamily="18" charset="0"/>
                        </a:rPr>
                        <m:t> </m:t>
                      </m:r>
                      <m:r>
                        <a:rPr lang="en-US" sz="2000">
                          <a:latin typeface="Cambria Math" panose="02040503050406030204" pitchFamily="18" charset="0"/>
                        </a:rPr>
                        <m:t>𝒁</m:t>
                      </m:r>
                      <m:r>
                        <a:rPr lang="en-US" sz="2000">
                          <a:latin typeface="Cambria Math" panose="02040503050406030204" pitchFamily="18" charset="0"/>
                        </a:rPr>
                        <m:t>,</m:t>
                      </m:r>
                      <m:r>
                        <a:rPr lang="en-US" sz="2000">
                          <a:latin typeface="Cambria Math" panose="02040503050406030204" pitchFamily="18" charset="0"/>
                        </a:rPr>
                        <m:t>𝒆</m:t>
                      </m:r>
                      <m:r>
                        <a:rPr lang="en-US" sz="2000">
                          <a:latin typeface="Cambria Math" panose="02040503050406030204" pitchFamily="18" charset="0"/>
                        </a:rPr>
                        <m:t>)=</m:t>
                      </m:r>
                      <m:r>
                        <m:rPr>
                          <m:nor/>
                        </m:rPr>
                        <a:rPr lang="en-US" sz="2000" dirty="0">
                          <a:latin typeface="+mn-lt"/>
                        </a:rPr>
                        <m:t>6/14</m:t>
                      </m:r>
                    </m:oMath>
                  </m:oMathPara>
                </a14:m>
                <a:endParaRPr lang="en-US" sz="2000" dirty="0">
                  <a:latin typeface="+mn-lt"/>
                </a:endParaRPr>
              </a:p>
            </p:txBody>
          </p:sp>
        </mc:Choice>
        <mc:Fallback xmlns="">
          <p:sp>
            <p:nvSpPr>
              <p:cNvPr id="10" name="TextBox 9">
                <a:extLst>
                  <a:ext uri="{FF2B5EF4-FFF2-40B4-BE49-F238E27FC236}">
                    <a16:creationId xmlns:a16="http://schemas.microsoft.com/office/drawing/2014/main" id="{1E891475-498A-C757-37C0-399AC03AE4B3}"/>
                  </a:ext>
                </a:extLst>
              </p:cNvPr>
              <p:cNvSpPr txBox="1">
                <a:spLocks noRot="1" noChangeAspect="1" noMove="1" noResize="1" noEditPoints="1" noAdjustHandles="1" noChangeArrowheads="1" noChangeShapeType="1" noTextEdit="1"/>
              </p:cNvSpPr>
              <p:nvPr/>
            </p:nvSpPr>
            <p:spPr>
              <a:xfrm>
                <a:off x="72188" y="3885050"/>
                <a:ext cx="3108799" cy="457241"/>
              </a:xfrm>
              <a:prstGeom prst="rect">
                <a:avLst/>
              </a:prstGeom>
              <a:blipFill>
                <a:blip r:embed="rId5"/>
                <a:stretch>
                  <a:fillRect b="-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CF649A-BD49-1C18-B648-8901B591AFE0}"/>
                  </a:ext>
                </a:extLst>
              </p:cNvPr>
              <p:cNvSpPr txBox="1"/>
              <p:nvPr/>
            </p:nvSpPr>
            <p:spPr>
              <a:xfrm>
                <a:off x="504644" y="4599969"/>
                <a:ext cx="2436396" cy="400110"/>
              </a:xfrm>
              <a:prstGeom prst="rect">
                <a:avLst/>
              </a:prstGeom>
              <a:noFill/>
            </p:spPr>
            <p:txBody>
              <a:bodyPr wrap="square" rtlCol="0">
                <a:spAutoFit/>
              </a:bodyPr>
              <a:lstStyle/>
              <a:p>
                <a14:m>
                  <m:oMath xmlns:m="http://schemas.openxmlformats.org/officeDocument/2006/math">
                    <m:r>
                      <m:rPr>
                        <m:nor/>
                      </m:rPr>
                      <a:rPr lang="en-US" sz="2000" b="0" i="0" dirty="0" smtClean="0">
                        <a:latin typeface="+mn-lt"/>
                      </a:rPr>
                      <m:t>(</m:t>
                    </m:r>
                    <m:r>
                      <m:rPr>
                        <m:nor/>
                      </m:rPr>
                      <a:rPr lang="en-US" sz="2000" dirty="0" smtClean="0">
                        <a:latin typeface="+mn-lt"/>
                      </a:rPr>
                      <m:t>6/14</m:t>
                    </m:r>
                  </m:oMath>
                </a14:m>
                <a:r>
                  <a:rPr lang="en-US" sz="2000" dirty="0">
                    <a:latin typeface="+mn-lt"/>
                  </a:rPr>
                  <a:t>)/0.016 = </a:t>
                </a:r>
                <a:r>
                  <a:rPr lang="en-US" sz="2000" b="1" dirty="0">
                    <a:latin typeface="+mn-lt"/>
                  </a:rPr>
                  <a:t>26.8</a:t>
                </a:r>
              </a:p>
            </p:txBody>
          </p:sp>
        </mc:Choice>
        <mc:Fallback xmlns="">
          <p:sp>
            <p:nvSpPr>
              <p:cNvPr id="12" name="TextBox 11">
                <a:extLst>
                  <a:ext uri="{FF2B5EF4-FFF2-40B4-BE49-F238E27FC236}">
                    <a16:creationId xmlns:a16="http://schemas.microsoft.com/office/drawing/2014/main" id="{24CF649A-BD49-1C18-B648-8901B591AFE0}"/>
                  </a:ext>
                </a:extLst>
              </p:cNvPr>
              <p:cNvSpPr txBox="1">
                <a:spLocks noRot="1" noChangeAspect="1" noMove="1" noResize="1" noEditPoints="1" noAdjustHandles="1" noChangeArrowheads="1" noChangeShapeType="1" noTextEdit="1"/>
              </p:cNvSpPr>
              <p:nvPr/>
            </p:nvSpPr>
            <p:spPr>
              <a:xfrm>
                <a:off x="504644" y="4599969"/>
                <a:ext cx="2436396" cy="400110"/>
              </a:xfrm>
              <a:prstGeom prst="rect">
                <a:avLst/>
              </a:prstGeom>
              <a:blipFill>
                <a:blip r:embed="rId6"/>
                <a:stretch>
                  <a:fillRect l="-1253" t="-9231" r="-2757" b="-27692"/>
                </a:stretch>
              </a:blipFill>
            </p:spPr>
            <p:txBody>
              <a:bodyPr/>
              <a:lstStyle/>
              <a:p>
                <a:r>
                  <a:rPr lang="en-US">
                    <a:noFill/>
                  </a:rPr>
                  <a:t> </a:t>
                </a:r>
              </a:p>
            </p:txBody>
          </p:sp>
        </mc:Fallback>
      </mc:AlternateContent>
    </p:spTree>
    <p:extLst>
      <p:ext uri="{BB962C8B-B14F-4D97-AF65-F5344CB8AC3E}">
        <p14:creationId xmlns:p14="http://schemas.microsoft.com/office/powerpoint/2010/main" val="813412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73C0-934E-0D80-F39E-FDD944FA6E4B}"/>
              </a:ext>
            </a:extLst>
          </p:cNvPr>
          <p:cNvSpPr>
            <a:spLocks noGrp="1"/>
          </p:cNvSpPr>
          <p:nvPr>
            <p:ph type="title"/>
          </p:nvPr>
        </p:nvSpPr>
        <p:spPr>
          <a:xfrm>
            <a:off x="682752" y="294773"/>
            <a:ext cx="10826496" cy="914400"/>
          </a:xfrm>
        </p:spPr>
        <p:txBody>
          <a:bodyPr/>
          <a:lstStyle/>
          <a:p>
            <a:r>
              <a:rPr lang="en-US" sz="3200" dirty="0"/>
              <a:t>Legal Anonymity Does Not Guarantee Protection Against Attribute Disclosure</a:t>
            </a:r>
          </a:p>
        </p:txBody>
      </p:sp>
      <p:pic>
        <p:nvPicPr>
          <p:cNvPr id="5" name="Content Placeholder 4" descr="A graph showing the number of data&#10;&#10;Description automatically generated">
            <a:extLst>
              <a:ext uri="{FF2B5EF4-FFF2-40B4-BE49-F238E27FC236}">
                <a16:creationId xmlns:a16="http://schemas.microsoft.com/office/drawing/2014/main" id="{DF5917FA-371D-03BC-F497-98743EC96E95}"/>
              </a:ext>
            </a:extLst>
          </p:cNvPr>
          <p:cNvPicPr>
            <a:picLocks noGrp="1" noChangeAspect="1"/>
          </p:cNvPicPr>
          <p:nvPr>
            <p:ph idx="1"/>
          </p:nvPr>
        </p:nvPicPr>
        <p:blipFill>
          <a:blip r:embed="rId2"/>
          <a:stretch>
            <a:fillRect/>
          </a:stretch>
        </p:blipFill>
        <p:spPr>
          <a:xfrm>
            <a:off x="2194757" y="1562592"/>
            <a:ext cx="8074196" cy="4723908"/>
          </a:xfrm>
        </p:spPr>
      </p:pic>
    </p:spTree>
    <p:extLst>
      <p:ext uri="{BB962C8B-B14F-4D97-AF65-F5344CB8AC3E}">
        <p14:creationId xmlns:p14="http://schemas.microsoft.com/office/powerpoint/2010/main" val="391023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31C5-0E50-83C0-30A0-7EBF71A66BD3}"/>
              </a:ext>
            </a:extLst>
          </p:cNvPr>
          <p:cNvSpPr>
            <a:spLocks noGrp="1"/>
          </p:cNvSpPr>
          <p:nvPr>
            <p:ph type="title"/>
          </p:nvPr>
        </p:nvSpPr>
        <p:spPr/>
        <p:txBody>
          <a:bodyPr/>
          <a:lstStyle/>
          <a:p>
            <a:r>
              <a:rPr lang="en-US" dirty="0"/>
              <a:t>Motivations</a:t>
            </a:r>
          </a:p>
        </p:txBody>
      </p:sp>
      <p:sp>
        <p:nvSpPr>
          <p:cNvPr id="3" name="Text Placeholder 2">
            <a:extLst>
              <a:ext uri="{FF2B5EF4-FFF2-40B4-BE49-F238E27FC236}">
                <a16:creationId xmlns:a16="http://schemas.microsoft.com/office/drawing/2014/main" id="{C494677B-C894-01A3-A223-A5738DE6D86B}"/>
              </a:ext>
            </a:extLst>
          </p:cNvPr>
          <p:cNvSpPr>
            <a:spLocks noGrp="1"/>
          </p:cNvSpPr>
          <p:nvPr>
            <p:ph type="body" idx="1"/>
          </p:nvPr>
        </p:nvSpPr>
        <p:spPr/>
        <p:txBody>
          <a:bodyPr/>
          <a:lstStyle/>
          <a:p>
            <a:r>
              <a:rPr lang="en-US" dirty="0">
                <a:solidFill>
                  <a:schemeClr val="tx1"/>
                </a:solidFill>
              </a:rPr>
              <a:t>Make Data Synthesis Easier</a:t>
            </a:r>
          </a:p>
        </p:txBody>
      </p:sp>
      <p:sp>
        <p:nvSpPr>
          <p:cNvPr id="4" name="Content Placeholder 3">
            <a:extLst>
              <a:ext uri="{FF2B5EF4-FFF2-40B4-BE49-F238E27FC236}">
                <a16:creationId xmlns:a16="http://schemas.microsoft.com/office/drawing/2014/main" id="{FC2D8407-9429-E433-641D-84DF6DAC415A}"/>
              </a:ext>
            </a:extLst>
          </p:cNvPr>
          <p:cNvSpPr>
            <a:spLocks noGrp="1"/>
          </p:cNvSpPr>
          <p:nvPr>
            <p:ph sz="half" idx="2"/>
          </p:nvPr>
        </p:nvSpPr>
        <p:spPr/>
        <p:txBody>
          <a:bodyPr/>
          <a:lstStyle/>
          <a:p>
            <a:endParaRPr lang="en-US" i="1" dirty="0"/>
          </a:p>
        </p:txBody>
      </p:sp>
      <p:sp>
        <p:nvSpPr>
          <p:cNvPr id="5" name="Text Placeholder 4">
            <a:extLst>
              <a:ext uri="{FF2B5EF4-FFF2-40B4-BE49-F238E27FC236}">
                <a16:creationId xmlns:a16="http://schemas.microsoft.com/office/drawing/2014/main" id="{B5505ACF-12E0-BF66-F4C0-FD825452AB1D}"/>
              </a:ext>
            </a:extLst>
          </p:cNvPr>
          <p:cNvSpPr>
            <a:spLocks noGrp="1"/>
          </p:cNvSpPr>
          <p:nvPr>
            <p:ph type="body" sz="quarter" idx="3"/>
          </p:nvPr>
        </p:nvSpPr>
        <p:spPr/>
        <p:txBody>
          <a:bodyPr/>
          <a:lstStyle/>
          <a:p>
            <a:r>
              <a:rPr lang="en-US" dirty="0">
                <a:solidFill>
                  <a:schemeClr val="tx1"/>
                </a:solidFill>
              </a:rPr>
              <a:t>Enhance Understanding of Legal Anonymization</a:t>
            </a:r>
          </a:p>
        </p:txBody>
      </p:sp>
      <p:sp>
        <p:nvSpPr>
          <p:cNvPr id="6" name="Content Placeholder 5">
            <a:extLst>
              <a:ext uri="{FF2B5EF4-FFF2-40B4-BE49-F238E27FC236}">
                <a16:creationId xmlns:a16="http://schemas.microsoft.com/office/drawing/2014/main" id="{0B74E5E8-9A86-139F-B09B-CEC01F98DF06}"/>
              </a:ext>
            </a:extLst>
          </p:cNvPr>
          <p:cNvSpPr>
            <a:spLocks noGrp="1"/>
          </p:cNvSpPr>
          <p:nvPr>
            <p:ph sz="quarter" idx="4"/>
          </p:nvPr>
        </p:nvSpPr>
        <p:spPr/>
        <p:txBody>
          <a:bodyPr/>
          <a:lstStyle/>
          <a:p>
            <a:endParaRPr lang="en-US" i="1" dirty="0"/>
          </a:p>
        </p:txBody>
      </p:sp>
    </p:spTree>
    <p:extLst>
      <p:ext uri="{BB962C8B-B14F-4D97-AF65-F5344CB8AC3E}">
        <p14:creationId xmlns:p14="http://schemas.microsoft.com/office/powerpoint/2010/main" val="22267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graph&#10;&#10;Description automatically generated">
            <a:extLst>
              <a:ext uri="{FF2B5EF4-FFF2-40B4-BE49-F238E27FC236}">
                <a16:creationId xmlns:a16="http://schemas.microsoft.com/office/drawing/2014/main" id="{7DA09CF5-DF72-4C80-E6FA-AF7E08AE4015}"/>
              </a:ext>
            </a:extLst>
          </p:cNvPr>
          <p:cNvPicPr>
            <a:picLocks noGrp="1" noChangeAspect="1"/>
          </p:cNvPicPr>
          <p:nvPr>
            <p:ph idx="1"/>
          </p:nvPr>
        </p:nvPicPr>
        <p:blipFill>
          <a:blip r:embed="rId2"/>
          <a:stretch>
            <a:fillRect/>
          </a:stretch>
        </p:blipFill>
        <p:spPr>
          <a:xfrm>
            <a:off x="3277241" y="1512137"/>
            <a:ext cx="8914759" cy="5215689"/>
          </a:xfrm>
        </p:spPr>
      </p:pic>
      <p:sp>
        <p:nvSpPr>
          <p:cNvPr id="2" name="Title 1">
            <a:extLst>
              <a:ext uri="{FF2B5EF4-FFF2-40B4-BE49-F238E27FC236}">
                <a16:creationId xmlns:a16="http://schemas.microsoft.com/office/drawing/2014/main" id="{57DD4107-03A5-827F-51EF-86E5FB3CE575}"/>
              </a:ext>
            </a:extLst>
          </p:cNvPr>
          <p:cNvSpPr>
            <a:spLocks noGrp="1"/>
          </p:cNvSpPr>
          <p:nvPr>
            <p:ph type="title"/>
          </p:nvPr>
        </p:nvSpPr>
        <p:spPr>
          <a:xfrm>
            <a:off x="685800" y="213621"/>
            <a:ext cx="10826496" cy="914400"/>
          </a:xfrm>
        </p:spPr>
        <p:txBody>
          <a:bodyPr/>
          <a:lstStyle/>
          <a:p>
            <a:r>
              <a:rPr lang="en-US" sz="3600" dirty="0"/>
              <a:t>Solution: ‘Local’ Sampling of New Synthetic Records</a:t>
            </a:r>
          </a:p>
        </p:txBody>
      </p:sp>
      <p:sp>
        <p:nvSpPr>
          <p:cNvPr id="8" name="Flowchart: Connector 7">
            <a:extLst>
              <a:ext uri="{FF2B5EF4-FFF2-40B4-BE49-F238E27FC236}">
                <a16:creationId xmlns:a16="http://schemas.microsoft.com/office/drawing/2014/main" id="{6ECE9D61-EA24-0DC2-CB45-885158ED747F}"/>
              </a:ext>
            </a:extLst>
          </p:cNvPr>
          <p:cNvSpPr/>
          <p:nvPr/>
        </p:nvSpPr>
        <p:spPr>
          <a:xfrm>
            <a:off x="7667692" y="3134146"/>
            <a:ext cx="1752600" cy="1619251"/>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529A128-6D53-B84F-1EB9-94A56F6767EC}"/>
              </a:ext>
            </a:extLst>
          </p:cNvPr>
          <p:cNvCxnSpPr>
            <a:cxnSpLocks/>
          </p:cNvCxnSpPr>
          <p:nvPr/>
        </p:nvCxnSpPr>
        <p:spPr>
          <a:xfrm flipV="1">
            <a:off x="8543992" y="3485213"/>
            <a:ext cx="723900" cy="458558"/>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B172BAB-6BCC-A8B0-528F-4B64C30BB691}"/>
                  </a:ext>
                </a:extLst>
              </p:cNvPr>
              <p:cNvSpPr txBox="1"/>
              <p:nvPr/>
            </p:nvSpPr>
            <p:spPr>
              <a:xfrm>
                <a:off x="9113648" y="3078847"/>
                <a:ext cx="76568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𝐴𝐷</m:t>
                          </m:r>
                        </m:sub>
                      </m:sSub>
                    </m:oMath>
                  </m:oMathPara>
                </a14:m>
                <a:endParaRPr lang="en-US" sz="2400" dirty="0"/>
              </a:p>
            </p:txBody>
          </p:sp>
        </mc:Choice>
        <mc:Fallback xmlns="">
          <p:sp>
            <p:nvSpPr>
              <p:cNvPr id="18" name="TextBox 17">
                <a:extLst>
                  <a:ext uri="{FF2B5EF4-FFF2-40B4-BE49-F238E27FC236}">
                    <a16:creationId xmlns:a16="http://schemas.microsoft.com/office/drawing/2014/main" id="{0B172BAB-6BCC-A8B0-528F-4B64C30BB691}"/>
                  </a:ext>
                </a:extLst>
              </p:cNvPr>
              <p:cNvSpPr txBox="1">
                <a:spLocks noRot="1" noChangeAspect="1" noMove="1" noResize="1" noEditPoints="1" noAdjustHandles="1" noChangeArrowheads="1" noChangeShapeType="1" noTextEdit="1"/>
              </p:cNvSpPr>
              <p:nvPr/>
            </p:nvSpPr>
            <p:spPr>
              <a:xfrm>
                <a:off x="9113648" y="3078847"/>
                <a:ext cx="765688" cy="461665"/>
              </a:xfrm>
              <a:prstGeom prst="rect">
                <a:avLst/>
              </a:prstGeom>
              <a:blipFill>
                <a:blip r:embed="rId3"/>
                <a:stretch>
                  <a:fillRect b="-1316"/>
                </a:stretch>
              </a:blipFill>
            </p:spPr>
            <p:txBody>
              <a:bodyPr/>
              <a:lstStyle/>
              <a:p>
                <a:r>
                  <a:rPr lang="en-US">
                    <a:noFill/>
                  </a:rPr>
                  <a:t> </a:t>
                </a:r>
              </a:p>
            </p:txBody>
          </p:sp>
        </mc:Fallback>
      </mc:AlternateContent>
      <p:sp>
        <p:nvSpPr>
          <p:cNvPr id="9" name="Star: 5 Points 8">
            <a:extLst>
              <a:ext uri="{FF2B5EF4-FFF2-40B4-BE49-F238E27FC236}">
                <a16:creationId xmlns:a16="http://schemas.microsoft.com/office/drawing/2014/main" id="{7A7AA53F-08BC-594B-C031-9D49FE07EE90}"/>
              </a:ext>
            </a:extLst>
          </p:cNvPr>
          <p:cNvSpPr/>
          <p:nvPr/>
        </p:nvSpPr>
        <p:spPr>
          <a:xfrm>
            <a:off x="8435707" y="3844510"/>
            <a:ext cx="216569" cy="1985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891475-498A-C757-37C0-399AC03AE4B3}"/>
                  </a:ext>
                </a:extLst>
              </p:cNvPr>
              <p:cNvSpPr txBox="1"/>
              <p:nvPr/>
            </p:nvSpPr>
            <p:spPr>
              <a:xfrm>
                <a:off x="-217934" y="3495261"/>
                <a:ext cx="3701075" cy="4585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𝑝</m:t>
                      </m:r>
                      <m:d>
                        <m:dPr>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𝑆</m:t>
                              </m:r>
                            </m:e>
                            <m:sub>
                              <m:r>
                                <a:rPr lang="en-US" sz="2000">
                                  <a:latin typeface="Cambria Math" panose="02040503050406030204" pitchFamily="18" charset="0"/>
                                </a:rPr>
                                <m:t>𝑗</m:t>
                              </m:r>
                            </m:sub>
                          </m:sSub>
                          <m:r>
                            <a:rPr lang="en-US" sz="2000">
                              <a:latin typeface="Cambria Math" panose="02040503050406030204" pitchFamily="18" charset="0"/>
                            </a:rPr>
                            <m:t>=</m:t>
                          </m:r>
                          <m:sSubSup>
                            <m:sSubSupPr>
                              <m:ctrlPr>
                                <a:rPr lang="en-US" sz="2000" i="1">
                                  <a:latin typeface="Cambria Math" panose="02040503050406030204" pitchFamily="18" charset="0"/>
                                </a:rPr>
                              </m:ctrlPr>
                            </m:sSubSupPr>
                            <m:e>
                              <m:r>
                                <a:rPr lang="en-US" sz="2000">
                                  <a:latin typeface="Cambria Math" panose="02040503050406030204" pitchFamily="18" charset="0"/>
                                </a:rPr>
                                <m:t>𝑠</m:t>
                              </m:r>
                            </m:e>
                            <m:sub>
                              <m:r>
                                <a:rPr lang="en-US" sz="2000">
                                  <a:latin typeface="Cambria Math" panose="02040503050406030204" pitchFamily="18" charset="0"/>
                                </a:rPr>
                                <m:t>𝑗</m:t>
                              </m:r>
                            </m:sub>
                            <m:sup>
                              <m:r>
                                <a:rPr lang="en-US" sz="2000">
                                  <a:latin typeface="Cambria Math" panose="02040503050406030204" pitchFamily="18" charset="0"/>
                                </a:rPr>
                                <m:t>∗</m:t>
                              </m:r>
                            </m:sup>
                          </m:sSubSup>
                          <m:r>
                            <a:rPr lang="en-US" sz="2000">
                              <a:latin typeface="Cambria Math" panose="02040503050406030204" pitchFamily="18" charset="0"/>
                            </a:rPr>
                            <m:t> </m:t>
                          </m:r>
                        </m:e>
                      </m:d>
                      <m:r>
                        <a:rPr lang="en-US" sz="2000">
                          <a:latin typeface="Cambria Math" panose="02040503050406030204" pitchFamily="18" charset="0"/>
                        </a:rPr>
                        <m:t> </m:t>
                      </m:r>
                      <m:r>
                        <a:rPr lang="en-US" sz="2000">
                          <a:latin typeface="Cambria Math" panose="02040503050406030204" pitchFamily="18" charset="0"/>
                        </a:rPr>
                        <m:t>𝒁</m:t>
                      </m:r>
                      <m:r>
                        <a:rPr lang="en-US" sz="2000">
                          <a:latin typeface="Cambria Math" panose="02040503050406030204" pitchFamily="18" charset="0"/>
                        </a:rPr>
                        <m:t>,</m:t>
                      </m:r>
                      <m:r>
                        <a:rPr lang="en-US" sz="2000">
                          <a:latin typeface="Cambria Math" panose="02040503050406030204" pitchFamily="18" charset="0"/>
                        </a:rPr>
                        <m:t>𝒆</m:t>
                      </m:r>
                      <m:r>
                        <a:rPr lang="en-US" sz="2000">
                          <a:latin typeface="Cambria Math" panose="02040503050406030204" pitchFamily="18" charset="0"/>
                        </a:rPr>
                        <m:t>)=</m:t>
                      </m:r>
                      <m:r>
                        <m:rPr>
                          <m:nor/>
                        </m:rPr>
                        <a:rPr lang="en-US" sz="2000" b="0" i="0" dirty="0" smtClean="0">
                          <a:latin typeface="+mn-lt"/>
                        </a:rPr>
                        <m:t>6</m:t>
                      </m:r>
                      <m:r>
                        <a:rPr lang="en-US" sz="2000" b="0" i="1" dirty="0" smtClean="0">
                          <a:latin typeface="Cambria Math" panose="02040503050406030204" pitchFamily="18" charset="0"/>
                        </a:rPr>
                        <m:t>/38</m:t>
                      </m:r>
                    </m:oMath>
                  </m:oMathPara>
                </a14:m>
                <a:endParaRPr lang="en-US" sz="2000" dirty="0">
                  <a:latin typeface="+mn-lt"/>
                </a:endParaRPr>
              </a:p>
            </p:txBody>
          </p:sp>
        </mc:Choice>
        <mc:Fallback xmlns="">
          <p:sp>
            <p:nvSpPr>
              <p:cNvPr id="10" name="TextBox 9">
                <a:extLst>
                  <a:ext uri="{FF2B5EF4-FFF2-40B4-BE49-F238E27FC236}">
                    <a16:creationId xmlns:a16="http://schemas.microsoft.com/office/drawing/2014/main" id="{1E891475-498A-C757-37C0-399AC03AE4B3}"/>
                  </a:ext>
                </a:extLst>
              </p:cNvPr>
              <p:cNvSpPr txBox="1">
                <a:spLocks noRot="1" noChangeAspect="1" noMove="1" noResize="1" noEditPoints="1" noAdjustHandles="1" noChangeArrowheads="1" noChangeShapeType="1" noTextEdit="1"/>
              </p:cNvSpPr>
              <p:nvPr/>
            </p:nvSpPr>
            <p:spPr>
              <a:xfrm>
                <a:off x="-217934" y="3495261"/>
                <a:ext cx="3701075" cy="458587"/>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CF649A-BD49-1C18-B648-8901B591AFE0}"/>
                  </a:ext>
                </a:extLst>
              </p:cNvPr>
              <p:cNvSpPr txBox="1"/>
              <p:nvPr/>
            </p:nvSpPr>
            <p:spPr>
              <a:xfrm>
                <a:off x="514348" y="4753397"/>
                <a:ext cx="2436396" cy="400110"/>
              </a:xfrm>
              <a:prstGeom prst="rect">
                <a:avLst/>
              </a:prstGeom>
              <a:noFill/>
            </p:spPr>
            <p:txBody>
              <a:bodyPr wrap="square" rtlCol="0">
                <a:spAutoFit/>
              </a:bodyPr>
              <a:lstStyle/>
              <a:p>
                <a14:m>
                  <m:oMath xmlns:m="http://schemas.openxmlformats.org/officeDocument/2006/math">
                    <m:r>
                      <a:rPr lang="en-US" sz="2000" b="0" i="1" dirty="0" smtClean="0">
                        <a:latin typeface="Cambria Math" panose="02040503050406030204" pitchFamily="18" charset="0"/>
                      </a:rPr>
                      <m:t>0.16/</m:t>
                    </m:r>
                  </m:oMath>
                </a14:m>
                <a:r>
                  <a:rPr lang="en-US" sz="2000" dirty="0">
                    <a:latin typeface="+mn-lt"/>
                  </a:rPr>
                  <a:t>0.016 = </a:t>
                </a:r>
                <a:r>
                  <a:rPr lang="en-US" sz="2000" b="1" dirty="0">
                    <a:latin typeface="+mn-lt"/>
                  </a:rPr>
                  <a:t>10</a:t>
                </a:r>
              </a:p>
            </p:txBody>
          </p:sp>
        </mc:Choice>
        <mc:Fallback xmlns="">
          <p:sp>
            <p:nvSpPr>
              <p:cNvPr id="12" name="TextBox 11">
                <a:extLst>
                  <a:ext uri="{FF2B5EF4-FFF2-40B4-BE49-F238E27FC236}">
                    <a16:creationId xmlns:a16="http://schemas.microsoft.com/office/drawing/2014/main" id="{24CF649A-BD49-1C18-B648-8901B591AFE0}"/>
                  </a:ext>
                </a:extLst>
              </p:cNvPr>
              <p:cNvSpPr txBox="1">
                <a:spLocks noRot="1" noChangeAspect="1" noMove="1" noResize="1" noEditPoints="1" noAdjustHandles="1" noChangeArrowheads="1" noChangeShapeType="1" noTextEdit="1"/>
              </p:cNvSpPr>
              <p:nvPr/>
            </p:nvSpPr>
            <p:spPr>
              <a:xfrm>
                <a:off x="514348" y="4753397"/>
                <a:ext cx="2436396" cy="400110"/>
              </a:xfrm>
              <a:prstGeom prst="rect">
                <a:avLst/>
              </a:prstGeom>
              <a:blipFill>
                <a:blip r:embed="rId6"/>
                <a:stretch>
                  <a:fillRect t="-9231" b="-27692"/>
                </a:stretch>
              </a:blipFill>
            </p:spPr>
            <p:txBody>
              <a:bodyPr/>
              <a:lstStyle/>
              <a:p>
                <a:r>
                  <a:rPr lang="en-US">
                    <a:noFill/>
                  </a:rPr>
                  <a:t> </a:t>
                </a:r>
              </a:p>
            </p:txBody>
          </p:sp>
        </mc:Fallback>
      </mc:AlternateContent>
      <p:sp>
        <p:nvSpPr>
          <p:cNvPr id="3" name="Isosceles Triangle 2">
            <a:extLst>
              <a:ext uri="{FF2B5EF4-FFF2-40B4-BE49-F238E27FC236}">
                <a16:creationId xmlns:a16="http://schemas.microsoft.com/office/drawing/2014/main" id="{D6A5D05B-5855-EAE1-9627-12CFD88CBB49}"/>
              </a:ext>
            </a:extLst>
          </p:cNvPr>
          <p:cNvSpPr/>
          <p:nvPr/>
        </p:nvSpPr>
        <p:spPr>
          <a:xfrm>
            <a:off x="8084948" y="3540512"/>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006254B6-541D-979A-498E-866F2CB55805}"/>
              </a:ext>
            </a:extLst>
          </p:cNvPr>
          <p:cNvSpPr/>
          <p:nvPr/>
        </p:nvSpPr>
        <p:spPr>
          <a:xfrm>
            <a:off x="7964633" y="3704096"/>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8582A505-AF4E-8F8F-1EF5-945E7003E9F8}"/>
              </a:ext>
            </a:extLst>
          </p:cNvPr>
          <p:cNvSpPr/>
          <p:nvPr/>
        </p:nvSpPr>
        <p:spPr>
          <a:xfrm>
            <a:off x="8329590" y="4113670"/>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23BB0ADB-64C2-9455-44CB-6D14E41121D3}"/>
              </a:ext>
            </a:extLst>
          </p:cNvPr>
          <p:cNvSpPr/>
          <p:nvPr/>
        </p:nvSpPr>
        <p:spPr>
          <a:xfrm>
            <a:off x="8375549" y="3408595"/>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E9EE267-F80D-C363-C4B9-40696AC5FE37}"/>
              </a:ext>
            </a:extLst>
          </p:cNvPr>
          <p:cNvSpPr/>
          <p:nvPr/>
        </p:nvSpPr>
        <p:spPr>
          <a:xfrm>
            <a:off x="8640246" y="3889628"/>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2FDFCC80-1311-AF03-1178-2AFA9D9746A5}"/>
              </a:ext>
            </a:extLst>
          </p:cNvPr>
          <p:cNvSpPr/>
          <p:nvPr/>
        </p:nvSpPr>
        <p:spPr>
          <a:xfrm>
            <a:off x="9157762" y="4005385"/>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513CFA7B-6D95-0CA7-A7DC-A06957C6F889}"/>
              </a:ext>
            </a:extLst>
          </p:cNvPr>
          <p:cNvSpPr/>
          <p:nvPr/>
        </p:nvSpPr>
        <p:spPr>
          <a:xfrm>
            <a:off x="8389748" y="3845312"/>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D55A1F1-2DB9-D419-AC8C-11DC58C24F96}"/>
              </a:ext>
            </a:extLst>
          </p:cNvPr>
          <p:cNvSpPr/>
          <p:nvPr/>
        </p:nvSpPr>
        <p:spPr>
          <a:xfrm>
            <a:off x="9171961" y="3794953"/>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3F8BF22-5359-3DA3-7319-0F3FCFD315CE}"/>
              </a:ext>
            </a:extLst>
          </p:cNvPr>
          <p:cNvSpPr/>
          <p:nvPr/>
        </p:nvSpPr>
        <p:spPr>
          <a:xfrm>
            <a:off x="8542148" y="3997712"/>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39A1BCF-FEF1-A80A-69CD-9DE3FDC72CBB}"/>
              </a:ext>
            </a:extLst>
          </p:cNvPr>
          <p:cNvSpPr/>
          <p:nvPr/>
        </p:nvSpPr>
        <p:spPr>
          <a:xfrm>
            <a:off x="9066411" y="4198212"/>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F2F6B293-7491-0118-CE95-0C3926A8BCBD}"/>
              </a:ext>
            </a:extLst>
          </p:cNvPr>
          <p:cNvSpPr/>
          <p:nvPr/>
        </p:nvSpPr>
        <p:spPr>
          <a:xfrm>
            <a:off x="8315392" y="4327885"/>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772FD3D-42F3-982E-AC7A-752B96C0769C}"/>
              </a:ext>
            </a:extLst>
          </p:cNvPr>
          <p:cNvSpPr/>
          <p:nvPr/>
        </p:nvSpPr>
        <p:spPr>
          <a:xfrm>
            <a:off x="9096762" y="3974170"/>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8C845D9-52C9-BFAB-E02C-DB2CD46E3495}"/>
              </a:ext>
            </a:extLst>
          </p:cNvPr>
          <p:cNvSpPr/>
          <p:nvPr/>
        </p:nvSpPr>
        <p:spPr>
          <a:xfrm>
            <a:off x="8634390" y="4418470"/>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B85008F0-5001-E7A2-3024-4BB3F791A6DA}"/>
              </a:ext>
            </a:extLst>
          </p:cNvPr>
          <p:cNvSpPr/>
          <p:nvPr/>
        </p:nvSpPr>
        <p:spPr>
          <a:xfrm>
            <a:off x="8036983" y="3648797"/>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17915031-4AD7-925D-668E-D86475C5B739}"/>
              </a:ext>
            </a:extLst>
          </p:cNvPr>
          <p:cNvSpPr/>
          <p:nvPr/>
        </p:nvSpPr>
        <p:spPr>
          <a:xfrm>
            <a:off x="7840468" y="3702939"/>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61A97DAF-9DC8-3F12-6CFC-5C56F068733E}"/>
              </a:ext>
            </a:extLst>
          </p:cNvPr>
          <p:cNvSpPr/>
          <p:nvPr/>
        </p:nvSpPr>
        <p:spPr>
          <a:xfrm>
            <a:off x="8421036" y="3472934"/>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6FDFBF1B-A5A2-0EBE-5BFF-494A0919380E}"/>
              </a:ext>
            </a:extLst>
          </p:cNvPr>
          <p:cNvSpPr/>
          <p:nvPr/>
        </p:nvSpPr>
        <p:spPr>
          <a:xfrm>
            <a:off x="8269433" y="4008896"/>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A1690C8-D278-5F9A-36BA-4F94CEE64A0E}"/>
              </a:ext>
            </a:extLst>
          </p:cNvPr>
          <p:cNvSpPr/>
          <p:nvPr/>
        </p:nvSpPr>
        <p:spPr>
          <a:xfrm>
            <a:off x="7970648" y="3595811"/>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FC2C2F93-4B45-3169-1089-45A3D2D6828C}"/>
              </a:ext>
            </a:extLst>
          </p:cNvPr>
          <p:cNvSpPr/>
          <p:nvPr/>
        </p:nvSpPr>
        <p:spPr>
          <a:xfrm>
            <a:off x="7982331" y="4357180"/>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839D276D-9F0B-A136-7746-A71006BB2296}"/>
              </a:ext>
            </a:extLst>
          </p:cNvPr>
          <p:cNvSpPr/>
          <p:nvPr/>
        </p:nvSpPr>
        <p:spPr>
          <a:xfrm>
            <a:off x="9087097" y="3758238"/>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F932C39-6595-9455-7768-7C686B44ECCE}"/>
              </a:ext>
            </a:extLst>
          </p:cNvPr>
          <p:cNvSpPr/>
          <p:nvPr/>
        </p:nvSpPr>
        <p:spPr>
          <a:xfrm>
            <a:off x="8097140" y="4288148"/>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2A5AB8C4-F769-7C30-4BDF-910CC3AB0B43}"/>
              </a:ext>
            </a:extLst>
          </p:cNvPr>
          <p:cNvSpPr/>
          <p:nvPr/>
        </p:nvSpPr>
        <p:spPr>
          <a:xfrm>
            <a:off x="8315392" y="3512993"/>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E22C4166-E78F-5F5A-3C58-A15C499D722E}"/>
              </a:ext>
            </a:extLst>
          </p:cNvPr>
          <p:cNvSpPr/>
          <p:nvPr/>
        </p:nvSpPr>
        <p:spPr>
          <a:xfrm>
            <a:off x="8024953" y="3495261"/>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5EE129F4-53B5-115B-F9A7-59A88960D4F5}"/>
              </a:ext>
            </a:extLst>
          </p:cNvPr>
          <p:cNvSpPr/>
          <p:nvPr/>
        </p:nvSpPr>
        <p:spPr>
          <a:xfrm>
            <a:off x="8711750" y="4421138"/>
            <a:ext cx="120315" cy="10828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0093F61-6575-E690-DAB4-812CB7D45D00}"/>
              </a:ext>
            </a:extLst>
          </p:cNvPr>
          <p:cNvSpPr txBox="1"/>
          <p:nvPr/>
        </p:nvSpPr>
        <p:spPr>
          <a:xfrm>
            <a:off x="404740" y="1512137"/>
            <a:ext cx="2872501" cy="1015663"/>
          </a:xfrm>
          <a:prstGeom prst="rect">
            <a:avLst/>
          </a:prstGeom>
          <a:noFill/>
        </p:spPr>
        <p:txBody>
          <a:bodyPr wrap="square" rtlCol="0">
            <a:spAutoFit/>
          </a:bodyPr>
          <a:lstStyle/>
          <a:p>
            <a:r>
              <a:rPr lang="en-US" sz="2000" dirty="0">
                <a:solidFill>
                  <a:schemeClr val="tx1"/>
                </a:solidFill>
                <a:latin typeface="+mj-lt"/>
                <a:ea typeface="+mj-ea"/>
                <a:cs typeface="+mj-cs"/>
              </a:rPr>
              <a:t>Sample additional synthetic locations from the GMM</a:t>
            </a:r>
          </a:p>
        </p:txBody>
      </p:sp>
    </p:spTree>
    <p:extLst>
      <p:ext uri="{BB962C8B-B14F-4D97-AF65-F5344CB8AC3E}">
        <p14:creationId xmlns:p14="http://schemas.microsoft.com/office/powerpoint/2010/main" val="952172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73C0-934E-0D80-F39E-FDD944FA6E4B}"/>
              </a:ext>
            </a:extLst>
          </p:cNvPr>
          <p:cNvSpPr>
            <a:spLocks noGrp="1"/>
          </p:cNvSpPr>
          <p:nvPr>
            <p:ph type="title"/>
          </p:nvPr>
        </p:nvSpPr>
        <p:spPr>
          <a:xfrm>
            <a:off x="682752" y="294773"/>
            <a:ext cx="10826496" cy="914400"/>
          </a:xfrm>
        </p:spPr>
        <p:txBody>
          <a:bodyPr/>
          <a:lstStyle/>
          <a:p>
            <a:r>
              <a:rPr lang="en-US" sz="3200" dirty="0"/>
              <a:t>Legal Anonymity Does Not Guarantee Protection Against Attribute Disclosure</a:t>
            </a:r>
          </a:p>
        </p:txBody>
      </p:sp>
      <p:pic>
        <p:nvPicPr>
          <p:cNvPr id="6" name="Content Placeholder 5" descr="A graph of a number of data&#10;&#10;Description automatically generated with medium confidence">
            <a:extLst>
              <a:ext uri="{FF2B5EF4-FFF2-40B4-BE49-F238E27FC236}">
                <a16:creationId xmlns:a16="http://schemas.microsoft.com/office/drawing/2014/main" id="{A9BF4E84-623E-293D-C301-4F8F8471C4AA}"/>
              </a:ext>
            </a:extLst>
          </p:cNvPr>
          <p:cNvPicPr>
            <a:picLocks noGrp="1" noChangeAspect="1"/>
          </p:cNvPicPr>
          <p:nvPr>
            <p:ph idx="1"/>
          </p:nvPr>
        </p:nvPicPr>
        <p:blipFill>
          <a:blip r:embed="rId2"/>
          <a:stretch>
            <a:fillRect/>
          </a:stretch>
        </p:blipFill>
        <p:spPr>
          <a:xfrm>
            <a:off x="2610703" y="1515979"/>
            <a:ext cx="7824835" cy="4578016"/>
          </a:xfrm>
        </p:spPr>
      </p:pic>
      <p:cxnSp>
        <p:nvCxnSpPr>
          <p:cNvPr id="8" name="Straight Connector 7">
            <a:extLst>
              <a:ext uri="{FF2B5EF4-FFF2-40B4-BE49-F238E27FC236}">
                <a16:creationId xmlns:a16="http://schemas.microsoft.com/office/drawing/2014/main" id="{F287B7FE-A084-260F-62BC-B524DC04A9F2}"/>
              </a:ext>
            </a:extLst>
          </p:cNvPr>
          <p:cNvCxnSpPr>
            <a:cxnSpLocks/>
          </p:cNvCxnSpPr>
          <p:nvPr/>
        </p:nvCxnSpPr>
        <p:spPr>
          <a:xfrm flipH="1">
            <a:off x="2929689" y="5041232"/>
            <a:ext cx="647900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86F3733-75EA-D56C-6C47-80A60E3F1895}"/>
              </a:ext>
            </a:extLst>
          </p:cNvPr>
          <p:cNvSpPr txBox="1"/>
          <p:nvPr/>
        </p:nvSpPr>
        <p:spPr>
          <a:xfrm>
            <a:off x="961375" y="4687289"/>
            <a:ext cx="1882942" cy="707886"/>
          </a:xfrm>
          <a:prstGeom prst="rect">
            <a:avLst/>
          </a:prstGeom>
          <a:noFill/>
        </p:spPr>
        <p:txBody>
          <a:bodyPr wrap="square" rtlCol="0">
            <a:spAutoFit/>
          </a:bodyPr>
          <a:lstStyle/>
          <a:p>
            <a:r>
              <a:rPr lang="en-US" sz="2000" dirty="0">
                <a:latin typeface="Cambria Math" panose="02040503050406030204" pitchFamily="18" charset="0"/>
              </a:rPr>
              <a:t>Bounded increase by 10</a:t>
            </a:r>
          </a:p>
        </p:txBody>
      </p:sp>
    </p:spTree>
    <p:extLst>
      <p:ext uri="{BB962C8B-B14F-4D97-AF65-F5344CB8AC3E}">
        <p14:creationId xmlns:p14="http://schemas.microsoft.com/office/powerpoint/2010/main" val="395686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4E32-4FE5-A64B-9357-2E74AD9027AA}"/>
              </a:ext>
            </a:extLst>
          </p:cNvPr>
          <p:cNvSpPr>
            <a:spLocks noGrp="1"/>
          </p:cNvSpPr>
          <p:nvPr>
            <p:ph type="title"/>
          </p:nvPr>
        </p:nvSpPr>
        <p:spPr>
          <a:xfrm>
            <a:off x="685800" y="327074"/>
            <a:ext cx="10826496" cy="914400"/>
          </a:xfrm>
        </p:spPr>
        <p:txBody>
          <a:bodyPr/>
          <a:lstStyle/>
          <a:p>
            <a:r>
              <a:rPr lang="en-US" sz="2800" dirty="0"/>
              <a:t>Global Utility: Attribute disclosure protection increases the </a:t>
            </a:r>
            <a:r>
              <a:rPr lang="en-US" sz="2800" i="1" dirty="0" err="1"/>
              <a:t>pMSE</a:t>
            </a:r>
            <a:r>
              <a:rPr lang="en-US" sz="2800" dirty="0"/>
              <a:t> Ratio</a:t>
            </a:r>
          </a:p>
        </p:txBody>
      </p:sp>
      <p:pic>
        <p:nvPicPr>
          <p:cNvPr id="3" name="Picture 2">
            <a:extLst>
              <a:ext uri="{FF2B5EF4-FFF2-40B4-BE49-F238E27FC236}">
                <a16:creationId xmlns:a16="http://schemas.microsoft.com/office/drawing/2014/main" id="{B0D139A1-FA30-7C38-4958-9B1813DA1165}"/>
              </a:ext>
            </a:extLst>
          </p:cNvPr>
          <p:cNvPicPr>
            <a:picLocks noChangeAspect="1"/>
          </p:cNvPicPr>
          <p:nvPr/>
        </p:nvPicPr>
        <p:blipFill>
          <a:blip r:embed="rId2"/>
          <a:stretch>
            <a:fillRect/>
          </a:stretch>
        </p:blipFill>
        <p:spPr>
          <a:xfrm>
            <a:off x="1649148" y="875714"/>
            <a:ext cx="8753910" cy="5768212"/>
          </a:xfrm>
          <a:prstGeom prst="rect">
            <a:avLst/>
          </a:prstGeom>
        </p:spPr>
      </p:pic>
    </p:spTree>
    <p:extLst>
      <p:ext uri="{BB962C8B-B14F-4D97-AF65-F5344CB8AC3E}">
        <p14:creationId xmlns:p14="http://schemas.microsoft.com/office/powerpoint/2010/main" val="2194525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B39C-A985-DF62-AFF2-F892CEAD2AA2}"/>
              </a:ext>
            </a:extLst>
          </p:cNvPr>
          <p:cNvSpPr>
            <a:spLocks noGrp="1"/>
          </p:cNvSpPr>
          <p:nvPr>
            <p:ph type="title"/>
          </p:nvPr>
        </p:nvSpPr>
        <p:spPr>
          <a:xfrm>
            <a:off x="682752" y="457200"/>
            <a:ext cx="10826496" cy="914400"/>
          </a:xfrm>
        </p:spPr>
        <p:txBody>
          <a:bodyPr/>
          <a:lstStyle/>
          <a:p>
            <a:r>
              <a:rPr lang="en-US" sz="3200" dirty="0"/>
              <a:t>Analysis-Specific Utility: Do the synthetic data sets maintain the inferential conclusions of the confidential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76A183-9531-96E8-445B-367DE73C866B}"/>
                  </a:ext>
                </a:extLst>
              </p:cNvPr>
              <p:cNvSpPr>
                <a:spLocks noGrp="1"/>
              </p:cNvSpPr>
              <p:nvPr>
                <p:ph idx="1"/>
              </p:nvPr>
            </p:nvSpPr>
            <p:spPr>
              <a:xfrm>
                <a:off x="168441" y="1600200"/>
                <a:ext cx="11911263" cy="4343400"/>
              </a:xfrm>
            </p:spPr>
            <p:txBody>
              <a:bodyPr/>
              <a:lstStyle/>
              <a:p>
                <a:pPr marL="0" indent="0">
                  <a:buNone/>
                </a:pPr>
                <a:endParaRPr lang="en-US" sz="2000" b="0" i="1" dirty="0">
                  <a:solidFill>
                    <a:schemeClr val="tx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panose="02040503050406030204" pitchFamily="18" charset="0"/>
                            </a:rPr>
                            <m:t>ln</m:t>
                          </m:r>
                        </m:fName>
                        <m:e>
                          <m:d>
                            <m:dPr>
                              <m:ctrlPr>
                                <a:rPr lang="en-US" sz="2400" b="0" i="1" smtClean="0">
                                  <a:solidFill>
                                    <a:schemeClr val="tx1"/>
                                  </a:solidFill>
                                  <a:latin typeface="Cambria Math" panose="02040503050406030204" pitchFamily="18" charset="0"/>
                                </a:rPr>
                              </m:ctrlPr>
                            </m:dPr>
                            <m:e>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𝑝</m:t>
                                  </m:r>
                                  <m:d>
                                    <m:dPr>
                                      <m:endChr m:val="|"/>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𝑆𝑡𝑎𝑡</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𝑒</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r>
                                        <a:rPr lang="en-US" sz="2400" b="0" i="1" smtClean="0">
                                          <a:solidFill>
                                            <a:schemeClr val="tx1"/>
                                          </a:solidFill>
                                          <a:latin typeface="Cambria Math" panose="02040503050406030204" pitchFamily="18" charset="0"/>
                                        </a:rPr>
                                        <m:t> </m:t>
                                      </m:r>
                                    </m:e>
                                  </m:d>
                                  <m:r>
                                    <a:rPr lang="en-US" sz="2400" b="1" i="1" smtClean="0">
                                      <a:solidFill>
                                        <a:schemeClr val="tx1"/>
                                      </a:solidFill>
                                      <a:latin typeface="Cambria Math" panose="02040503050406030204" pitchFamily="18" charset="0"/>
                                    </a:rPr>
                                    <m:t> </m:t>
                                  </m:r>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𝑿</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num>
                                <m:den>
                                  <m:r>
                                    <a:rPr lang="en-US" sz="2400" b="0" i="1" smtClean="0">
                                      <a:solidFill>
                                        <a:schemeClr val="tx1"/>
                                      </a:solidFill>
                                      <a:latin typeface="Cambria Math" panose="02040503050406030204" pitchFamily="18" charset="0"/>
                                    </a:rPr>
                                    <m:t>1 −</m:t>
                                  </m:r>
                                  <m:r>
                                    <a:rPr lang="en-US" sz="2400" b="0" i="1" smtClean="0">
                                      <a:solidFill>
                                        <a:schemeClr val="tx1"/>
                                      </a:solidFill>
                                      <a:latin typeface="Cambria Math" panose="02040503050406030204" pitchFamily="18" charset="0"/>
                                    </a:rPr>
                                    <m:t>𝑝</m:t>
                                  </m:r>
                                  <m:d>
                                    <m:dPr>
                                      <m:endChr m:val="|"/>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𝑆𝑡𝑎𝑡</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𝑒</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r>
                                        <a:rPr lang="en-US" sz="2400" b="0" i="1" smtClean="0">
                                          <a:solidFill>
                                            <a:schemeClr val="tx1"/>
                                          </a:solidFill>
                                          <a:latin typeface="Cambria Math" panose="02040503050406030204" pitchFamily="18" charset="0"/>
                                        </a:rPr>
                                        <m:t> </m:t>
                                      </m:r>
                                    </m:e>
                                  </m:d>
                                  <m:r>
                                    <a:rPr lang="en-US" sz="2400" b="1" i="1" smtClean="0">
                                      <a:solidFill>
                                        <a:schemeClr val="tx1"/>
                                      </a:solidFill>
                                      <a:latin typeface="Cambria Math" panose="02040503050406030204" pitchFamily="18" charset="0"/>
                                    </a:rPr>
                                    <m:t> </m:t>
                                  </m:r>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𝑿</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den>
                              </m:f>
                            </m:e>
                          </m:d>
                        </m:e>
                      </m:func>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𝛽</m:t>
                          </m:r>
                        </m:e>
                        <m:sub>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𝐿𝑎𝑡𝑖𝑡𝑢𝑑</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𝑒</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𝛽</m:t>
                          </m:r>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𝐿𝑜𝑛𝑔𝑖𝑡𝑢𝑑</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𝑒</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𝛽</m:t>
                          </m:r>
                        </m:e>
                        <m:sub>
                          <m:r>
                            <a:rPr lang="en-US" sz="2400" b="0" i="1" smtClean="0">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𝑆𝑒</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𝛽</m:t>
                          </m:r>
                        </m:e>
                        <m:sub>
                          <m:r>
                            <a:rPr lang="en-US" sz="2400" b="0" i="1" smtClean="0">
                              <a:solidFill>
                                <a:schemeClr val="tx1"/>
                              </a:solidFill>
                              <a:latin typeface="Cambria Math" panose="02040503050406030204" pitchFamily="18" charset="0"/>
                            </a:rPr>
                            <m:t>4</m:t>
                          </m:r>
                        </m:sub>
                      </m:sSub>
                      <m:r>
                        <a:rPr lang="en-US" sz="2400" b="0" i="1" smtClean="0">
                          <a:solidFill>
                            <a:schemeClr val="tx1"/>
                          </a:solidFill>
                          <a:latin typeface="Cambria Math" panose="02040503050406030204" pitchFamily="18" charset="0"/>
                        </a:rPr>
                        <m:t>𝐴𝑔</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𝑒</m:t>
                          </m:r>
                        </m:e>
                        <m:sub>
                          <m:r>
                            <a:rPr lang="en-US" sz="2400" b="0" i="1" smtClean="0">
                              <a:solidFill>
                                <a:schemeClr val="tx1"/>
                              </a:solidFill>
                              <a:latin typeface="Cambria Math" panose="02040503050406030204" pitchFamily="18" charset="0"/>
                            </a:rPr>
                            <m:t>𝑖</m:t>
                          </m:r>
                        </m:sub>
                      </m:sSub>
                    </m:oMath>
                  </m:oMathPara>
                </a14:m>
                <a:endParaRPr lang="en-US" sz="2400" b="0" dirty="0">
                  <a:solidFill>
                    <a:schemeClr val="tx1"/>
                  </a:solidFill>
                </a:endParaRPr>
              </a:p>
              <a:p>
                <a:pPr marL="0" indent="0">
                  <a:buNone/>
                </a:pPr>
                <a:endParaRPr lang="en-US" dirty="0"/>
              </a:p>
              <a:p>
                <a:pPr marL="0" indent="0">
                  <a:buNone/>
                </a:pPr>
                <a:r>
                  <a:rPr lang="en-US" sz="2400" dirty="0">
                    <a:solidFill>
                      <a:schemeClr val="tx1"/>
                    </a:solidFill>
                  </a:rPr>
                  <a:t>We measure the </a:t>
                </a:r>
                <a:r>
                  <a:rPr lang="en-US" sz="2400" b="1" dirty="0">
                    <a:solidFill>
                      <a:schemeClr val="tx1"/>
                    </a:solidFill>
                  </a:rPr>
                  <a:t>S</a:t>
                </a:r>
                <a:r>
                  <a:rPr lang="en-US" sz="2400" dirty="0">
                    <a:solidFill>
                      <a:schemeClr val="tx1"/>
                    </a:solidFill>
                  </a:rPr>
                  <a:t>ign, </a:t>
                </a:r>
                <a:r>
                  <a:rPr lang="en-US" sz="2400" b="1" dirty="0">
                    <a:solidFill>
                      <a:schemeClr val="tx1"/>
                    </a:solidFill>
                  </a:rPr>
                  <a:t>S</a:t>
                </a:r>
                <a:r>
                  <a:rPr lang="en-US" sz="2400" dirty="0">
                    <a:solidFill>
                      <a:schemeClr val="tx1"/>
                    </a:solidFill>
                  </a:rPr>
                  <a:t>ignificance, and </a:t>
                </a:r>
                <a:r>
                  <a:rPr lang="en-US" sz="2400" b="1" dirty="0">
                    <a:solidFill>
                      <a:schemeClr val="tx1"/>
                    </a:solidFill>
                  </a:rPr>
                  <a:t>O</a:t>
                </a:r>
                <a:r>
                  <a:rPr lang="en-US" sz="2400" dirty="0">
                    <a:solidFill>
                      <a:schemeClr val="tx1"/>
                    </a:solidFill>
                  </a:rPr>
                  <a:t>verlap (SSO) (Barrientos et al., 2024) of the confidential and synthetic point estimates and confidence intervals…</a:t>
                </a:r>
              </a:p>
            </p:txBody>
          </p:sp>
        </mc:Choice>
        <mc:Fallback xmlns="">
          <p:sp>
            <p:nvSpPr>
              <p:cNvPr id="3" name="Content Placeholder 2">
                <a:extLst>
                  <a:ext uri="{FF2B5EF4-FFF2-40B4-BE49-F238E27FC236}">
                    <a16:creationId xmlns:a16="http://schemas.microsoft.com/office/drawing/2014/main" id="{2976A183-9531-96E8-445B-367DE73C866B}"/>
                  </a:ext>
                </a:extLst>
              </p:cNvPr>
              <p:cNvSpPr>
                <a:spLocks noGrp="1" noRot="1" noChangeAspect="1" noMove="1" noResize="1" noEditPoints="1" noAdjustHandles="1" noChangeArrowheads="1" noChangeShapeType="1" noTextEdit="1"/>
              </p:cNvSpPr>
              <p:nvPr>
                <p:ph idx="1"/>
              </p:nvPr>
            </p:nvSpPr>
            <p:spPr>
              <a:xfrm>
                <a:off x="168441" y="1600200"/>
                <a:ext cx="11911263" cy="4343400"/>
              </a:xfrm>
              <a:blipFill>
                <a:blip r:embed="rId2"/>
                <a:stretch>
                  <a:fillRect l="-819"/>
                </a:stretch>
              </a:blipFill>
            </p:spPr>
            <p:txBody>
              <a:bodyPr/>
              <a:lstStyle/>
              <a:p>
                <a:r>
                  <a:rPr lang="en-US">
                    <a:noFill/>
                  </a:rPr>
                  <a:t> </a:t>
                </a:r>
              </a:p>
            </p:txBody>
          </p:sp>
        </mc:Fallback>
      </mc:AlternateContent>
    </p:spTree>
    <p:extLst>
      <p:ext uri="{BB962C8B-B14F-4D97-AF65-F5344CB8AC3E}">
        <p14:creationId xmlns:p14="http://schemas.microsoft.com/office/powerpoint/2010/main" val="218470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EE03A1-9465-AB23-8204-CB77B1D0EF28}"/>
              </a:ext>
            </a:extLst>
          </p:cNvPr>
          <p:cNvPicPr>
            <a:picLocks noChangeAspect="1"/>
          </p:cNvPicPr>
          <p:nvPr/>
        </p:nvPicPr>
        <p:blipFill>
          <a:blip r:embed="rId3"/>
          <a:stretch>
            <a:fillRect/>
          </a:stretch>
        </p:blipFill>
        <p:spPr>
          <a:xfrm>
            <a:off x="-1" y="-1"/>
            <a:ext cx="10298233" cy="6785811"/>
          </a:xfrm>
          <a:prstGeom prst="rect">
            <a:avLst/>
          </a:prstGeom>
        </p:spPr>
      </p:pic>
      <p:cxnSp>
        <p:nvCxnSpPr>
          <p:cNvPr id="7" name="Straight Connector 6">
            <a:extLst>
              <a:ext uri="{FF2B5EF4-FFF2-40B4-BE49-F238E27FC236}">
                <a16:creationId xmlns:a16="http://schemas.microsoft.com/office/drawing/2014/main" id="{4769C8F4-EE56-A287-29E4-0EAE7CE6D4A1}"/>
              </a:ext>
            </a:extLst>
          </p:cNvPr>
          <p:cNvCxnSpPr/>
          <p:nvPr/>
        </p:nvCxnSpPr>
        <p:spPr>
          <a:xfrm>
            <a:off x="427121" y="1690437"/>
            <a:ext cx="981175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81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B2B3-F2CE-4468-3886-7456CAD6F69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1214120-7278-E8C2-791B-D54575BA4D7F}"/>
              </a:ext>
            </a:extLst>
          </p:cNvPr>
          <p:cNvSpPr>
            <a:spLocks noGrp="1"/>
          </p:cNvSpPr>
          <p:nvPr>
            <p:ph idx="1"/>
          </p:nvPr>
        </p:nvSpPr>
        <p:spPr/>
        <p:txBody>
          <a:bodyPr/>
          <a:lstStyle/>
          <a:p>
            <a:r>
              <a:rPr lang="en-US" dirty="0">
                <a:solidFill>
                  <a:schemeClr val="tx1"/>
                </a:solidFill>
              </a:rPr>
              <a:t>The optimized sequential synthesis methods (GMM, CART, and MNL-based) can </a:t>
            </a:r>
            <a:r>
              <a:rPr lang="en-US" dirty="0">
                <a:solidFill>
                  <a:srgbClr val="00B0F0"/>
                </a:solidFill>
              </a:rPr>
              <a:t>produce legally anonymous synthetic data</a:t>
            </a:r>
          </a:p>
          <a:p>
            <a:r>
              <a:rPr lang="en-US" dirty="0">
                <a:solidFill>
                  <a:schemeClr val="tx1"/>
                </a:solidFill>
              </a:rPr>
              <a:t>Legally anonymous synthetic data </a:t>
            </a:r>
            <a:r>
              <a:rPr lang="en-US" i="1" dirty="0">
                <a:solidFill>
                  <a:srgbClr val="C00000"/>
                </a:solidFill>
              </a:rPr>
              <a:t>does not </a:t>
            </a:r>
            <a:r>
              <a:rPr lang="en-US" dirty="0">
                <a:solidFill>
                  <a:srgbClr val="C00000"/>
                </a:solidFill>
              </a:rPr>
              <a:t>guarantee protection</a:t>
            </a:r>
            <a:r>
              <a:rPr lang="en-US" dirty="0">
                <a:solidFill>
                  <a:schemeClr val="tx1"/>
                </a:solidFill>
              </a:rPr>
              <a:t> against attribute disclosure</a:t>
            </a:r>
            <a:endParaRPr lang="en-US" dirty="0">
              <a:solidFill>
                <a:srgbClr val="00B0F0"/>
              </a:solidFill>
            </a:endParaRPr>
          </a:p>
          <a:p>
            <a:r>
              <a:rPr lang="en-US" dirty="0">
                <a:solidFill>
                  <a:schemeClr val="tx1"/>
                </a:solidFill>
              </a:rPr>
              <a:t>The utility of the optimized sequential synthesis methods is </a:t>
            </a:r>
            <a:r>
              <a:rPr lang="en-US" dirty="0">
                <a:solidFill>
                  <a:srgbClr val="00B0F0"/>
                </a:solidFill>
              </a:rPr>
              <a:t>on par </a:t>
            </a:r>
            <a:r>
              <a:rPr lang="en-US" dirty="0">
                <a:solidFill>
                  <a:schemeClr val="tx1"/>
                </a:solidFill>
              </a:rPr>
              <a:t>with that of the MOSTLY.AI method…and we can provide </a:t>
            </a:r>
            <a:r>
              <a:rPr lang="en-US" dirty="0">
                <a:solidFill>
                  <a:srgbClr val="00B0F0"/>
                </a:solidFill>
              </a:rPr>
              <a:t>additional protection </a:t>
            </a:r>
            <a:r>
              <a:rPr lang="en-US" dirty="0">
                <a:solidFill>
                  <a:schemeClr val="tx1"/>
                </a:solidFill>
              </a:rPr>
              <a:t>against attribute disclosure</a:t>
            </a:r>
          </a:p>
        </p:txBody>
      </p:sp>
    </p:spTree>
    <p:extLst>
      <p:ext uri="{BB962C8B-B14F-4D97-AF65-F5344CB8AC3E}">
        <p14:creationId xmlns:p14="http://schemas.microsoft.com/office/powerpoint/2010/main" val="2900095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DF2E-E144-2710-8B26-144FCC61F98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F2E33BC9-5C23-94C5-4A05-7D9A3736BAAC}"/>
              </a:ext>
            </a:extLst>
          </p:cNvPr>
          <p:cNvSpPr>
            <a:spLocks noGrp="1"/>
          </p:cNvSpPr>
          <p:nvPr>
            <p:ph idx="1"/>
          </p:nvPr>
        </p:nvSpPr>
        <p:spPr/>
        <p:txBody>
          <a:bodyPr/>
          <a:lstStyle/>
          <a:p>
            <a:pPr marL="0" indent="0">
              <a:buNone/>
            </a:pPr>
            <a:endParaRPr lang="en-US" dirty="0"/>
          </a:p>
          <a:p>
            <a:pPr marL="0" indent="0">
              <a:buNone/>
            </a:pPr>
            <a:r>
              <a:rPr lang="en-US" i="1" dirty="0"/>
              <a:t>Contact:</a:t>
            </a:r>
          </a:p>
          <a:p>
            <a:pPr marL="0" indent="0">
              <a:buNone/>
            </a:pPr>
            <a:r>
              <a:rPr lang="en-US" dirty="0">
                <a:solidFill>
                  <a:schemeClr val="tx1"/>
                </a:solidFill>
              </a:rPr>
              <a:t>Cameron Bale</a:t>
            </a:r>
          </a:p>
          <a:p>
            <a:pPr marL="0" indent="0">
              <a:buNone/>
            </a:pPr>
            <a:r>
              <a:rPr lang="en-US" dirty="0">
                <a:solidFill>
                  <a:schemeClr val="tx1"/>
                </a:solidFill>
              </a:rPr>
              <a:t>Assistant Professor of Marketing</a:t>
            </a:r>
          </a:p>
          <a:p>
            <a:pPr marL="0" indent="0">
              <a:buNone/>
            </a:pPr>
            <a:r>
              <a:rPr lang="en-US" dirty="0">
                <a:solidFill>
                  <a:schemeClr val="tx1"/>
                </a:solidFill>
              </a:rPr>
              <a:t>BYU Marriott School of Business</a:t>
            </a:r>
          </a:p>
          <a:p>
            <a:pPr marL="0" indent="0">
              <a:buNone/>
            </a:pPr>
            <a:r>
              <a:rPr lang="en-US" dirty="0">
                <a:hlinkClick r:id="rId2"/>
              </a:rPr>
              <a:t>cameron.bale@byu.edu</a:t>
            </a:r>
            <a:endParaRPr lang="en-US" dirty="0"/>
          </a:p>
          <a:p>
            <a:pPr marL="0" indent="0">
              <a:buNone/>
            </a:pPr>
            <a:endParaRPr lang="en-US" dirty="0"/>
          </a:p>
        </p:txBody>
      </p:sp>
    </p:spTree>
    <p:extLst>
      <p:ext uri="{BB962C8B-B14F-4D97-AF65-F5344CB8AC3E}">
        <p14:creationId xmlns:p14="http://schemas.microsoft.com/office/powerpoint/2010/main" val="4107604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2C34-9E08-8663-7CF4-9FFB4742FF1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0646B53-B2E4-0399-4553-2964CBBF73BF}"/>
              </a:ext>
            </a:extLst>
          </p:cNvPr>
          <p:cNvSpPr>
            <a:spLocks noGrp="1"/>
          </p:cNvSpPr>
          <p:nvPr>
            <p:ph idx="1"/>
          </p:nvPr>
        </p:nvSpPr>
        <p:spPr/>
        <p:txBody>
          <a:bodyPr/>
          <a:lstStyle/>
          <a:p>
            <a:r>
              <a:rPr lang="en-US" sz="2000" dirty="0">
                <a:solidFill>
                  <a:schemeClr val="tx1"/>
                </a:solidFill>
              </a:rPr>
              <a:t>Barrientos, A. F., Williams, A. R., Snoke, J., &amp; Bowen, C. M. (2024). A Feasibility Study of Differentially Private Summary Statistics and Regression Analyses with Evaluations on Administrative and Survey Data. Journal of the American Statistical Association, 119(545), 52-65.</a:t>
            </a:r>
          </a:p>
          <a:p>
            <a:r>
              <a:rPr lang="en-US" sz="2000" dirty="0">
                <a:solidFill>
                  <a:schemeClr val="tx1"/>
                </a:solidFill>
              </a:rPr>
              <a:t>Bowen, C. M., Bryant, V., Burman, L., </a:t>
            </a:r>
            <a:r>
              <a:rPr lang="en-US" sz="2000" dirty="0" err="1">
                <a:solidFill>
                  <a:schemeClr val="tx1"/>
                </a:solidFill>
              </a:rPr>
              <a:t>Czajka</a:t>
            </a:r>
            <a:r>
              <a:rPr lang="en-US" sz="2000" dirty="0">
                <a:solidFill>
                  <a:schemeClr val="tx1"/>
                </a:solidFill>
              </a:rPr>
              <a:t>, J., </a:t>
            </a:r>
            <a:r>
              <a:rPr lang="en-US" sz="2000" dirty="0" err="1">
                <a:solidFill>
                  <a:schemeClr val="tx1"/>
                </a:solidFill>
              </a:rPr>
              <a:t>Khitatrakun</a:t>
            </a:r>
            <a:r>
              <a:rPr lang="en-US" sz="2000" dirty="0">
                <a:solidFill>
                  <a:schemeClr val="tx1"/>
                </a:solidFill>
              </a:rPr>
              <a:t>, S., MacDonald, G., ... &amp; </a:t>
            </a:r>
            <a:r>
              <a:rPr lang="en-US" sz="2000" dirty="0" err="1">
                <a:solidFill>
                  <a:schemeClr val="tx1"/>
                </a:solidFill>
              </a:rPr>
              <a:t>Zwiefel</a:t>
            </a:r>
            <a:r>
              <a:rPr lang="en-US" sz="2000" dirty="0">
                <a:solidFill>
                  <a:schemeClr val="tx1"/>
                </a:solidFill>
              </a:rPr>
              <a:t>, N. (2022, September). Synthetic individual income tax data: Methodology, utility, and privacy implications. In International Conference on Privacy in Statistical Databases (pp. 191-204). Cham: Springer International Publishing.</a:t>
            </a:r>
          </a:p>
          <a:p>
            <a:r>
              <a:rPr lang="en-US" sz="2000" dirty="0">
                <a:solidFill>
                  <a:schemeClr val="tx1"/>
                </a:solidFill>
              </a:rPr>
              <a:t>Cohen, A., &amp; Nissim, K. (2020). Towards formalizing the GDPR’s notion of singling out. Proceedings of the National Academy of Sciences, 117(15), 8344-8352.</a:t>
            </a:r>
          </a:p>
          <a:p>
            <a:r>
              <a:rPr lang="en-US" sz="2000" dirty="0">
                <a:solidFill>
                  <a:schemeClr val="tx1"/>
                </a:solidFill>
              </a:rPr>
              <a:t>Drechsler, J., &amp; Hu, J. (2021). Synthesizing geocodes to facilitate access to detailed geographical information in large-scale administrative data. Journal of Survey Statistics and Methodology, 9(3), 523-548.</a:t>
            </a:r>
          </a:p>
          <a:p>
            <a:endParaRPr lang="en-US" sz="2000" dirty="0">
              <a:solidFill>
                <a:schemeClr val="tx1"/>
              </a:solidFill>
            </a:endParaRPr>
          </a:p>
        </p:txBody>
      </p:sp>
    </p:spTree>
    <p:extLst>
      <p:ext uri="{BB962C8B-B14F-4D97-AF65-F5344CB8AC3E}">
        <p14:creationId xmlns:p14="http://schemas.microsoft.com/office/powerpoint/2010/main" val="411820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22B4-78B6-2F26-CF40-E8F98924E6FF}"/>
              </a:ext>
            </a:extLst>
          </p:cNvPr>
          <p:cNvSpPr>
            <a:spLocks noGrp="1"/>
          </p:cNvSpPr>
          <p:nvPr>
            <p:ph type="title"/>
          </p:nvPr>
        </p:nvSpPr>
        <p:spPr/>
        <p:txBody>
          <a:bodyPr/>
          <a:lstStyle/>
          <a:p>
            <a:r>
              <a:rPr lang="en-US" dirty="0"/>
              <a:t>References (pt. 2)</a:t>
            </a:r>
          </a:p>
        </p:txBody>
      </p:sp>
      <p:sp>
        <p:nvSpPr>
          <p:cNvPr id="3" name="Content Placeholder 2">
            <a:extLst>
              <a:ext uri="{FF2B5EF4-FFF2-40B4-BE49-F238E27FC236}">
                <a16:creationId xmlns:a16="http://schemas.microsoft.com/office/drawing/2014/main" id="{09374139-11B9-6D42-838B-73D145E49F52}"/>
              </a:ext>
            </a:extLst>
          </p:cNvPr>
          <p:cNvSpPr>
            <a:spLocks noGrp="1"/>
          </p:cNvSpPr>
          <p:nvPr>
            <p:ph idx="1"/>
          </p:nvPr>
        </p:nvSpPr>
        <p:spPr/>
        <p:txBody>
          <a:bodyPr/>
          <a:lstStyle/>
          <a:p>
            <a:r>
              <a:rPr lang="en-US" sz="2000" dirty="0" err="1">
                <a:solidFill>
                  <a:schemeClr val="tx1"/>
                </a:solidFill>
              </a:rPr>
              <a:t>Nowok</a:t>
            </a:r>
            <a:r>
              <a:rPr lang="en-US" sz="2000" dirty="0">
                <a:solidFill>
                  <a:schemeClr val="tx1"/>
                </a:solidFill>
              </a:rPr>
              <a:t>, B., Raab, G. M., &amp; Dibben, C. (2016). synthpop: Bespoke creation of synthetic data in R. Journal of statistical software, 74, 1-26.</a:t>
            </a:r>
          </a:p>
          <a:p>
            <a:r>
              <a:rPr lang="en-US" sz="2000" dirty="0">
                <a:solidFill>
                  <a:schemeClr val="tx1"/>
                </a:solidFill>
              </a:rPr>
              <a:t>Schneider, M. J., Hu, J., Mankad, S., &amp; Bale, C. D. (2023). Protecting the anonymity of online users through Bayesian data synthesis. Expert Systems with Applications, 216, 119409.</a:t>
            </a:r>
          </a:p>
          <a:p>
            <a:r>
              <a:rPr lang="en-US" sz="2000" dirty="0">
                <a:solidFill>
                  <a:schemeClr val="tx1"/>
                </a:solidFill>
              </a:rPr>
              <a:t>Snoke, J., Raab, G. M., </a:t>
            </a:r>
            <a:r>
              <a:rPr lang="en-US" sz="2000" dirty="0" err="1">
                <a:solidFill>
                  <a:schemeClr val="tx1"/>
                </a:solidFill>
              </a:rPr>
              <a:t>Nowok</a:t>
            </a:r>
            <a:r>
              <a:rPr lang="en-US" sz="2000" dirty="0">
                <a:solidFill>
                  <a:schemeClr val="tx1"/>
                </a:solidFill>
              </a:rPr>
              <a:t>, B., Dibben, C., &amp; </a:t>
            </a:r>
            <a:r>
              <a:rPr lang="en-US" sz="2000" dirty="0" err="1">
                <a:solidFill>
                  <a:schemeClr val="tx1"/>
                </a:solidFill>
              </a:rPr>
              <a:t>Slavkovic</a:t>
            </a:r>
            <a:r>
              <a:rPr lang="en-US" sz="2000" dirty="0">
                <a:solidFill>
                  <a:schemeClr val="tx1"/>
                </a:solidFill>
              </a:rPr>
              <a:t>, A. (2018). General and specific utility measures for synthetic data. Journal of the Royal Statistical Society Series A: Statistics in Society, 181(3), 663-688.</a:t>
            </a:r>
          </a:p>
          <a:p>
            <a:endParaRPr lang="en-US" dirty="0"/>
          </a:p>
        </p:txBody>
      </p:sp>
    </p:spTree>
    <p:extLst>
      <p:ext uri="{BB962C8B-B14F-4D97-AF65-F5344CB8AC3E}">
        <p14:creationId xmlns:p14="http://schemas.microsoft.com/office/powerpoint/2010/main" val="5343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2351-7DA2-4E27-F1AC-899DE887A0BD}"/>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15062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1FE0-0963-383C-5A60-D8C893B651AF}"/>
              </a:ext>
            </a:extLst>
          </p:cNvPr>
          <p:cNvSpPr>
            <a:spLocks noGrp="1"/>
          </p:cNvSpPr>
          <p:nvPr>
            <p:ph type="title"/>
          </p:nvPr>
        </p:nvSpPr>
        <p:spPr/>
        <p:txBody>
          <a:bodyPr/>
          <a:lstStyle/>
          <a:p>
            <a:r>
              <a:rPr lang="en-US" sz="3200" dirty="0"/>
              <a:t>Problem: Tuning Synthesis Models is Tedious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453A56A-CDE4-EFE0-81B0-A82A4CDBD4F6}"/>
                  </a:ext>
                </a:extLst>
              </p:cNvPr>
              <p:cNvSpPr txBox="1"/>
              <p:nvPr/>
            </p:nvSpPr>
            <p:spPr>
              <a:xfrm>
                <a:off x="2737083" y="2129790"/>
                <a:ext cx="247580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𝒮</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𝒀</m:t>
                          </m:r>
                          <m:r>
                            <a:rPr lang="en-US" sz="3600" b="0" i="1" smtClean="0">
                              <a:latin typeface="Cambria Math" panose="02040503050406030204" pitchFamily="18" charset="0"/>
                            </a:rPr>
                            <m:t>, </m:t>
                          </m:r>
                          <m:r>
                            <a:rPr lang="en-US" sz="3600" b="1" i="1" smtClean="0">
                              <a:latin typeface="Cambria Math" panose="02040503050406030204" pitchFamily="18" charset="0"/>
                            </a:rPr>
                            <m:t>𝜽</m:t>
                          </m:r>
                        </m:e>
                      </m:d>
                      <m:r>
                        <a:rPr lang="en-US" sz="3600" b="0" i="1" smtClean="0">
                          <a:latin typeface="Cambria Math" panose="02040503050406030204" pitchFamily="18" charset="0"/>
                        </a:rPr>
                        <m:t>=</m:t>
                      </m:r>
                      <m:r>
                        <a:rPr lang="en-US" sz="3600" b="1" i="1" smtClean="0">
                          <a:latin typeface="Cambria Math" panose="02040503050406030204" pitchFamily="18" charset="0"/>
                        </a:rPr>
                        <m:t>𝒁</m:t>
                      </m:r>
                    </m:oMath>
                  </m:oMathPara>
                </a14:m>
                <a:endParaRPr lang="en-US" sz="3600" b="1" dirty="0"/>
              </a:p>
            </p:txBody>
          </p:sp>
        </mc:Choice>
        <mc:Fallback xmlns="">
          <p:sp>
            <p:nvSpPr>
              <p:cNvPr id="5" name="TextBox 4">
                <a:extLst>
                  <a:ext uri="{FF2B5EF4-FFF2-40B4-BE49-F238E27FC236}">
                    <a16:creationId xmlns:a16="http://schemas.microsoft.com/office/drawing/2014/main" id="{8453A56A-CDE4-EFE0-81B0-A82A4CDBD4F6}"/>
                  </a:ext>
                </a:extLst>
              </p:cNvPr>
              <p:cNvSpPr txBox="1">
                <a:spLocks noRot="1" noChangeAspect="1" noMove="1" noResize="1" noEditPoints="1" noAdjustHandles="1" noChangeArrowheads="1" noChangeShapeType="1" noTextEdit="1"/>
              </p:cNvSpPr>
              <p:nvPr/>
            </p:nvSpPr>
            <p:spPr>
              <a:xfrm>
                <a:off x="2737083" y="2129790"/>
                <a:ext cx="2475801"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8F42C2-5EF1-6EDE-2FB0-223D90CD78BE}"/>
                  </a:ext>
                </a:extLst>
              </p:cNvPr>
              <p:cNvSpPr txBox="1"/>
              <p:nvPr/>
            </p:nvSpPr>
            <p:spPr>
              <a:xfrm>
                <a:off x="6651688" y="1852790"/>
                <a:ext cx="2928982"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𝑈</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𝒁</m:t>
                          </m:r>
                        </m:e>
                      </m:d>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𝑢</m:t>
                          </m:r>
                        </m:e>
                        <m:sub>
                          <m:r>
                            <a:rPr lang="en-US" sz="3600" b="0" i="1" smtClean="0">
                              <a:latin typeface="Cambria Math" panose="02040503050406030204" pitchFamily="18" charset="0"/>
                            </a:rPr>
                            <m:t>𝑍</m:t>
                          </m:r>
                        </m:sub>
                      </m:sSub>
                    </m:oMath>
                  </m:oMathPara>
                </a14:m>
                <a:endParaRPr lang="en-US" sz="3600" dirty="0"/>
              </a:p>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𝑅</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𝒁</m:t>
                          </m:r>
                        </m:e>
                      </m:d>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𝑟</m:t>
                          </m:r>
                        </m:e>
                        <m:sub>
                          <m:r>
                            <a:rPr lang="en-US" sz="3600" b="0" i="1" smtClean="0">
                              <a:latin typeface="Cambria Math" panose="02040503050406030204" pitchFamily="18" charset="0"/>
                            </a:rPr>
                            <m:t>𝑍</m:t>
                          </m:r>
                        </m:sub>
                      </m:sSub>
                    </m:oMath>
                  </m:oMathPara>
                </a14:m>
                <a:endParaRPr lang="en-US" sz="3600" dirty="0"/>
              </a:p>
            </p:txBody>
          </p:sp>
        </mc:Choice>
        <mc:Fallback xmlns="">
          <p:sp>
            <p:nvSpPr>
              <p:cNvPr id="7" name="TextBox 6">
                <a:extLst>
                  <a:ext uri="{FF2B5EF4-FFF2-40B4-BE49-F238E27FC236}">
                    <a16:creationId xmlns:a16="http://schemas.microsoft.com/office/drawing/2014/main" id="{4B8F42C2-5EF1-6EDE-2FB0-223D90CD78BE}"/>
                  </a:ext>
                </a:extLst>
              </p:cNvPr>
              <p:cNvSpPr txBox="1">
                <a:spLocks noRot="1" noChangeAspect="1" noMove="1" noResize="1" noEditPoints="1" noAdjustHandles="1" noChangeArrowheads="1" noChangeShapeType="1" noTextEdit="1"/>
              </p:cNvSpPr>
              <p:nvPr/>
            </p:nvSpPr>
            <p:spPr>
              <a:xfrm>
                <a:off x="6651688" y="1852790"/>
                <a:ext cx="2928982" cy="12003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C3A7232-AA07-354E-5CC8-977E22F69F5E}"/>
                  </a:ext>
                </a:extLst>
              </p:cNvPr>
              <p:cNvSpPr txBox="1"/>
              <p:nvPr/>
            </p:nvSpPr>
            <p:spPr>
              <a:xfrm>
                <a:off x="4543862" y="4362047"/>
                <a:ext cx="3104276" cy="1384995"/>
              </a:xfrm>
              <a:prstGeom prst="rect">
                <a:avLst/>
              </a:prstGeom>
              <a:noFill/>
            </p:spPr>
            <p:txBody>
              <a:bodyPr wrap="square" rtlCol="0">
                <a:spAutoFit/>
              </a:bodyPr>
              <a:lstStyle/>
              <a:p>
                <a:pPr algn="ctr"/>
                <a:r>
                  <a:rPr lang="en-US" sz="2800" dirty="0">
                    <a:latin typeface="+mn-lt"/>
                  </a:rPr>
                  <a:t>Data steward chooses </a:t>
                </a:r>
                <a14:m>
                  <m:oMath xmlns:m="http://schemas.openxmlformats.org/officeDocument/2006/math">
                    <m:sSup>
                      <m:sSupPr>
                        <m:ctrlPr>
                          <a:rPr lang="en-US" sz="2800" i="1">
                            <a:latin typeface="Cambria Math" panose="02040503050406030204" pitchFamily="18" charset="0"/>
                          </a:rPr>
                        </m:ctrlPr>
                      </m:sSupPr>
                      <m:e>
                        <m:r>
                          <a:rPr lang="en-US" sz="2800">
                            <a:latin typeface="Cambria Math" panose="02040503050406030204" pitchFamily="18" charset="0"/>
                          </a:rPr>
                          <m:t>𝜽</m:t>
                        </m:r>
                      </m:e>
                      <m:sup>
                        <m:r>
                          <a:rPr lang="en-US" sz="2800">
                            <a:latin typeface="Cambria Math" panose="02040503050406030204" pitchFamily="18" charset="0"/>
                          </a:rPr>
                          <m:t>𝑛𝑒𝑤</m:t>
                        </m:r>
                      </m:sup>
                    </m:sSup>
                  </m:oMath>
                </a14:m>
                <a:r>
                  <a:rPr lang="en-US" sz="2800" dirty="0">
                    <a:latin typeface="+mn-lt"/>
                  </a:rPr>
                  <a:t> to balance </a:t>
                </a:r>
                <a14:m>
                  <m:oMath xmlns:m="http://schemas.openxmlformats.org/officeDocument/2006/math">
                    <m:sSub>
                      <m:sSubPr>
                        <m:ctrlPr>
                          <a:rPr lang="en-US" sz="2800" i="1">
                            <a:latin typeface="Cambria Math" panose="02040503050406030204" pitchFamily="18" charset="0"/>
                          </a:rPr>
                        </m:ctrlPr>
                      </m:sSubPr>
                      <m:e>
                        <m:r>
                          <a:rPr lang="en-US" sz="2800">
                            <a:latin typeface="Cambria Math" panose="02040503050406030204" pitchFamily="18" charset="0"/>
                          </a:rPr>
                          <m:t>𝑢</m:t>
                        </m:r>
                      </m:e>
                      <m:sub>
                        <m:r>
                          <a:rPr lang="en-US" sz="2800">
                            <a:latin typeface="Cambria Math" panose="02040503050406030204" pitchFamily="18" charset="0"/>
                          </a:rPr>
                          <m:t>𝑍</m:t>
                        </m:r>
                      </m:sub>
                    </m:sSub>
                  </m:oMath>
                </a14:m>
                <a:r>
                  <a:rPr lang="en-US" sz="2800" dirty="0">
                    <a:latin typeface="+mn-lt"/>
                  </a:rPr>
                  <a:t> and </a:t>
                </a:r>
                <a14:m>
                  <m:oMath xmlns:m="http://schemas.openxmlformats.org/officeDocument/2006/math">
                    <m:sSub>
                      <m:sSubPr>
                        <m:ctrlPr>
                          <a:rPr lang="en-US" sz="2800" i="1">
                            <a:latin typeface="Cambria Math" panose="02040503050406030204" pitchFamily="18" charset="0"/>
                          </a:rPr>
                        </m:ctrlPr>
                      </m:sSubPr>
                      <m:e>
                        <m:r>
                          <a:rPr lang="en-US" sz="2800">
                            <a:latin typeface="Cambria Math" panose="02040503050406030204" pitchFamily="18" charset="0"/>
                          </a:rPr>
                          <m:t>𝑟</m:t>
                        </m:r>
                      </m:e>
                      <m:sub>
                        <m:r>
                          <a:rPr lang="en-US" sz="2800">
                            <a:latin typeface="Cambria Math" panose="02040503050406030204" pitchFamily="18" charset="0"/>
                          </a:rPr>
                          <m:t>𝑍</m:t>
                        </m:r>
                      </m:sub>
                    </m:sSub>
                  </m:oMath>
                </a14:m>
                <a:endParaRPr lang="en-US" sz="2800" dirty="0">
                  <a:latin typeface="+mn-lt"/>
                </a:endParaRPr>
              </a:p>
            </p:txBody>
          </p:sp>
        </mc:Choice>
        <mc:Fallback xmlns="">
          <p:sp>
            <p:nvSpPr>
              <p:cNvPr id="10" name="TextBox 9">
                <a:extLst>
                  <a:ext uri="{FF2B5EF4-FFF2-40B4-BE49-F238E27FC236}">
                    <a16:creationId xmlns:a16="http://schemas.microsoft.com/office/drawing/2014/main" id="{DC3A7232-AA07-354E-5CC8-977E22F69F5E}"/>
                  </a:ext>
                </a:extLst>
              </p:cNvPr>
              <p:cNvSpPr txBox="1">
                <a:spLocks noRot="1" noChangeAspect="1" noMove="1" noResize="1" noEditPoints="1" noAdjustHandles="1" noChangeArrowheads="1" noChangeShapeType="1" noTextEdit="1"/>
              </p:cNvSpPr>
              <p:nvPr/>
            </p:nvSpPr>
            <p:spPr>
              <a:xfrm>
                <a:off x="4543862" y="4362047"/>
                <a:ext cx="3104276" cy="1384995"/>
              </a:xfrm>
              <a:prstGeom prst="rect">
                <a:avLst/>
              </a:prstGeom>
              <a:blipFill>
                <a:blip r:embed="rId5"/>
                <a:stretch>
                  <a:fillRect t="-454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98CE43B-9958-4558-B94C-9201CC258C05}"/>
                  </a:ext>
                </a:extLst>
              </p:cNvPr>
              <p:cNvSpPr txBox="1"/>
              <p:nvPr/>
            </p:nvSpPr>
            <p:spPr>
              <a:xfrm>
                <a:off x="3453905" y="3382544"/>
                <a:ext cx="211822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b="0" i="1" smtClean="0">
                              <a:latin typeface="Cambria Math" panose="02040503050406030204" pitchFamily="18" charset="0"/>
                            </a:rPr>
                          </m:ctrlPr>
                        </m:sSupPr>
                        <m:e>
                          <m:r>
                            <a:rPr lang="en-US" sz="3600" b="1" i="1" smtClean="0">
                              <a:latin typeface="Cambria Math" panose="02040503050406030204" pitchFamily="18" charset="0"/>
                            </a:rPr>
                            <m:t>𝜽</m:t>
                          </m:r>
                        </m:e>
                        <m:sup>
                          <m:r>
                            <a:rPr lang="en-US" sz="3600" b="0" i="1" smtClean="0">
                              <a:latin typeface="Cambria Math" panose="02040503050406030204" pitchFamily="18" charset="0"/>
                            </a:rPr>
                            <m:t>𝑛𝑒𝑤</m:t>
                          </m:r>
                        </m:sup>
                      </m:sSup>
                    </m:oMath>
                  </m:oMathPara>
                </a14:m>
                <a:endParaRPr lang="en-US" b="1" dirty="0"/>
              </a:p>
            </p:txBody>
          </p:sp>
        </mc:Choice>
        <mc:Fallback xmlns="">
          <p:sp>
            <p:nvSpPr>
              <p:cNvPr id="11" name="TextBox 10">
                <a:extLst>
                  <a:ext uri="{FF2B5EF4-FFF2-40B4-BE49-F238E27FC236}">
                    <a16:creationId xmlns:a16="http://schemas.microsoft.com/office/drawing/2014/main" id="{998CE43B-9958-4558-B94C-9201CC258C05}"/>
                  </a:ext>
                </a:extLst>
              </p:cNvPr>
              <p:cNvSpPr txBox="1">
                <a:spLocks noRot="1" noChangeAspect="1" noMove="1" noResize="1" noEditPoints="1" noAdjustHandles="1" noChangeArrowheads="1" noChangeShapeType="1" noTextEdit="1"/>
              </p:cNvSpPr>
              <p:nvPr/>
            </p:nvSpPr>
            <p:spPr>
              <a:xfrm>
                <a:off x="3453905" y="3382544"/>
                <a:ext cx="2118220" cy="646331"/>
              </a:xfrm>
              <a:prstGeom prst="rect">
                <a:avLst/>
              </a:prstGeom>
              <a:blipFill>
                <a:blip r:embed="rId6"/>
                <a:stretch>
                  <a:fillRect/>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0C454C89-AB87-4A26-33CB-9BEA91E421DB}"/>
              </a:ext>
            </a:extLst>
          </p:cNvPr>
          <p:cNvSpPr/>
          <p:nvPr/>
        </p:nvSpPr>
        <p:spPr>
          <a:xfrm>
            <a:off x="5572125" y="2391597"/>
            <a:ext cx="1047750" cy="12651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C42A7CA-1955-656A-4902-EA956F23E2CC}"/>
              </a:ext>
            </a:extLst>
          </p:cNvPr>
          <p:cNvSpPr/>
          <p:nvPr/>
        </p:nvSpPr>
        <p:spPr>
          <a:xfrm rot="7015467">
            <a:off x="7005067" y="3741626"/>
            <a:ext cx="1047750" cy="12651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B03AF021-955C-BE02-475A-3B24482C609F}"/>
              </a:ext>
            </a:extLst>
          </p:cNvPr>
          <p:cNvSpPr/>
          <p:nvPr/>
        </p:nvSpPr>
        <p:spPr>
          <a:xfrm rot="14409706">
            <a:off x="4573961" y="4080706"/>
            <a:ext cx="473267" cy="146887"/>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57366FD-D099-CF49-E1BE-BCDE38CD3353}"/>
              </a:ext>
            </a:extLst>
          </p:cNvPr>
          <p:cNvSpPr/>
          <p:nvPr/>
        </p:nvSpPr>
        <p:spPr>
          <a:xfrm rot="14409706">
            <a:off x="3919795" y="2993899"/>
            <a:ext cx="473267" cy="146887"/>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sitting at a desk with a computer&#10;&#10;Description automatically generated">
            <a:extLst>
              <a:ext uri="{FF2B5EF4-FFF2-40B4-BE49-F238E27FC236}">
                <a16:creationId xmlns:a16="http://schemas.microsoft.com/office/drawing/2014/main" id="{B003F5A0-AF7B-214D-A2E5-756965FCD19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3284" y="3621200"/>
            <a:ext cx="2932088" cy="1649300"/>
          </a:xfrm>
          <a:prstGeom prst="rect">
            <a:avLst/>
          </a:prstGeom>
        </p:spPr>
      </p:pic>
      <p:sp>
        <p:nvSpPr>
          <p:cNvPr id="24" name="Right Brace 23">
            <a:extLst>
              <a:ext uri="{FF2B5EF4-FFF2-40B4-BE49-F238E27FC236}">
                <a16:creationId xmlns:a16="http://schemas.microsoft.com/office/drawing/2014/main" id="{B12BE4E3-06B1-BC53-7410-FBE8048BAA88}"/>
              </a:ext>
            </a:extLst>
          </p:cNvPr>
          <p:cNvSpPr/>
          <p:nvPr/>
        </p:nvSpPr>
        <p:spPr>
          <a:xfrm>
            <a:off x="9303225" y="1681030"/>
            <a:ext cx="303383" cy="154384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337750D3-842A-6AC1-73BB-4F4FD0E0DDB0}"/>
              </a:ext>
            </a:extLst>
          </p:cNvPr>
          <p:cNvSpPr txBox="1"/>
          <p:nvPr/>
        </p:nvSpPr>
        <p:spPr>
          <a:xfrm>
            <a:off x="9779934" y="1945122"/>
            <a:ext cx="2114550" cy="1015663"/>
          </a:xfrm>
          <a:prstGeom prst="rect">
            <a:avLst/>
          </a:prstGeom>
          <a:noFill/>
        </p:spPr>
        <p:txBody>
          <a:bodyPr wrap="square" rtlCol="0">
            <a:spAutoFit/>
          </a:bodyPr>
          <a:lstStyle/>
          <a:p>
            <a:r>
              <a:rPr lang="en-US" sz="2000" dirty="0">
                <a:latin typeface="+mn-lt"/>
              </a:rPr>
              <a:t>Data utility and privacy risk measures</a:t>
            </a:r>
          </a:p>
        </p:txBody>
      </p:sp>
    </p:spTree>
    <p:extLst>
      <p:ext uri="{BB962C8B-B14F-4D97-AF65-F5344CB8AC3E}">
        <p14:creationId xmlns:p14="http://schemas.microsoft.com/office/powerpoint/2010/main" val="138847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34A1-47D5-B253-6E22-FBF9C83D07D5}"/>
              </a:ext>
            </a:extLst>
          </p:cNvPr>
          <p:cNvSpPr>
            <a:spLocks noGrp="1"/>
          </p:cNvSpPr>
          <p:nvPr>
            <p:ph type="title"/>
          </p:nvPr>
        </p:nvSpPr>
        <p:spPr/>
        <p:txBody>
          <a:bodyPr/>
          <a:lstStyle/>
          <a:p>
            <a:r>
              <a:rPr lang="en-US" dirty="0"/>
              <a:t>European Data Protection Board</a:t>
            </a:r>
          </a:p>
        </p:txBody>
      </p:sp>
      <p:sp>
        <p:nvSpPr>
          <p:cNvPr id="3" name="Content Placeholder 2">
            <a:extLst>
              <a:ext uri="{FF2B5EF4-FFF2-40B4-BE49-F238E27FC236}">
                <a16:creationId xmlns:a16="http://schemas.microsoft.com/office/drawing/2014/main" id="{D585D8F1-FA2F-3FED-4812-F700D436FAC4}"/>
              </a:ext>
            </a:extLst>
          </p:cNvPr>
          <p:cNvSpPr>
            <a:spLocks noGrp="1"/>
          </p:cNvSpPr>
          <p:nvPr>
            <p:ph idx="1"/>
          </p:nvPr>
        </p:nvSpPr>
        <p:spPr/>
        <p:txBody>
          <a:bodyPr/>
          <a:lstStyle/>
          <a:p>
            <a:pPr marL="0" indent="0">
              <a:buNone/>
            </a:pPr>
            <a:r>
              <a:rPr lang="en-US" sz="2400" dirty="0">
                <a:solidFill>
                  <a:schemeClr val="tx1"/>
                </a:solidFill>
              </a:rPr>
              <a:t>“</a:t>
            </a:r>
            <a:r>
              <a:rPr lang="en-US" sz="2400" dirty="0" err="1">
                <a:solidFill>
                  <a:schemeClr val="tx1"/>
                </a:solidFill>
              </a:rPr>
              <a:t>Anonymisation</a:t>
            </a:r>
            <a:r>
              <a:rPr lang="en-US" sz="2400" dirty="0">
                <a:solidFill>
                  <a:schemeClr val="tx1"/>
                </a:solidFill>
              </a:rPr>
              <a:t> refers to the use of a set of techniques in order to remove the ability to link the data with an identified or identifiable natural person against any ‘reasonable’ effort. This ‘reasonability test’ must take into account both objective aspects (time, technical means) and contextual elements that may vary case by case (rarity of a phenomenon including population density, nature and volume of data).” (</a:t>
            </a:r>
            <a:r>
              <a:rPr lang="en-US" sz="2400" i="1" dirty="0">
                <a:solidFill>
                  <a:schemeClr val="tx1"/>
                </a:solidFill>
              </a:rPr>
              <a:t>Guidelines 04/2020 on the use of location data and contact tracing tools in the context of the COVID-19 outbreak</a:t>
            </a:r>
            <a:r>
              <a:rPr lang="en-US" sz="2400" dirty="0">
                <a:solidFill>
                  <a:schemeClr val="tx1"/>
                </a:solidFill>
              </a:rPr>
              <a:t>)</a:t>
            </a:r>
          </a:p>
          <a:p>
            <a:pPr marL="0" indent="0">
              <a:buNone/>
            </a:pPr>
            <a:endParaRPr lang="en-US" sz="2400" dirty="0">
              <a:solidFill>
                <a:schemeClr val="tx1"/>
              </a:solidFill>
            </a:endParaRPr>
          </a:p>
          <a:p>
            <a:pPr marL="0" indent="0">
              <a:buNone/>
            </a:pPr>
            <a:r>
              <a:rPr lang="en-US" sz="2400" i="1" dirty="0">
                <a:solidFill>
                  <a:schemeClr val="tx1"/>
                </a:solidFill>
              </a:rPr>
              <a:t>Do attribute disclosure attacks constitute a reasonable effort? If so, what are the assumptions we should make regarding the context of the attack (e.g., what side information is available to an adversary)?</a:t>
            </a:r>
          </a:p>
        </p:txBody>
      </p:sp>
    </p:spTree>
    <p:extLst>
      <p:ext uri="{BB962C8B-B14F-4D97-AF65-F5344CB8AC3E}">
        <p14:creationId xmlns:p14="http://schemas.microsoft.com/office/powerpoint/2010/main" val="377754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E8A6-7745-5582-F756-41F2C6F1ECC1}"/>
              </a:ext>
            </a:extLst>
          </p:cNvPr>
          <p:cNvSpPr>
            <a:spLocks noGrp="1"/>
          </p:cNvSpPr>
          <p:nvPr>
            <p:ph type="title"/>
          </p:nvPr>
        </p:nvSpPr>
        <p:spPr/>
        <p:txBody>
          <a:bodyPr/>
          <a:lstStyle/>
          <a:p>
            <a:r>
              <a:rPr lang="en-US" sz="3200" dirty="0"/>
              <a:t>All Methods Produce Legally Anonymous Synthetic Data</a:t>
            </a:r>
          </a:p>
        </p:txBody>
      </p:sp>
      <p:pic>
        <p:nvPicPr>
          <p:cNvPr id="5" name="Picture 4">
            <a:extLst>
              <a:ext uri="{FF2B5EF4-FFF2-40B4-BE49-F238E27FC236}">
                <a16:creationId xmlns:a16="http://schemas.microsoft.com/office/drawing/2014/main" id="{B678BEF6-6BE6-026E-44DF-FF0DCDC0F0ED}"/>
              </a:ext>
            </a:extLst>
          </p:cNvPr>
          <p:cNvPicPr>
            <a:picLocks noChangeAspect="1"/>
          </p:cNvPicPr>
          <p:nvPr/>
        </p:nvPicPr>
        <p:blipFill>
          <a:blip r:embed="rId2"/>
          <a:stretch>
            <a:fillRect/>
          </a:stretch>
        </p:blipFill>
        <p:spPr>
          <a:xfrm>
            <a:off x="0" y="1600200"/>
            <a:ext cx="12192000" cy="4149891"/>
          </a:xfrm>
          <a:prstGeom prst="rect">
            <a:avLst/>
          </a:prstGeom>
        </p:spPr>
      </p:pic>
    </p:spTree>
    <p:extLst>
      <p:ext uri="{BB962C8B-B14F-4D97-AF65-F5344CB8AC3E}">
        <p14:creationId xmlns:p14="http://schemas.microsoft.com/office/powerpoint/2010/main" val="150229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C680E1-1A6A-EAF7-C433-E5B5275DEFEF}"/>
              </a:ext>
            </a:extLst>
          </p:cNvPr>
          <p:cNvPicPr>
            <a:picLocks noChangeAspect="1"/>
          </p:cNvPicPr>
          <p:nvPr/>
        </p:nvPicPr>
        <p:blipFill>
          <a:blip r:embed="rId2"/>
          <a:stretch>
            <a:fillRect/>
          </a:stretch>
        </p:blipFill>
        <p:spPr>
          <a:xfrm>
            <a:off x="0" y="0"/>
            <a:ext cx="10407787" cy="6858000"/>
          </a:xfrm>
          <a:prstGeom prst="rect">
            <a:avLst/>
          </a:prstGeom>
        </p:spPr>
      </p:pic>
    </p:spTree>
    <p:extLst>
      <p:ext uri="{BB962C8B-B14F-4D97-AF65-F5344CB8AC3E}">
        <p14:creationId xmlns:p14="http://schemas.microsoft.com/office/powerpoint/2010/main" val="669658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F614-2243-B59C-5450-51BB643D83B8}"/>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53EB348D-D59C-DB01-FF8A-728D295DB6C3}"/>
              </a:ext>
            </a:extLst>
          </p:cNvPr>
          <p:cNvSpPr>
            <a:spLocks noGrp="1"/>
          </p:cNvSpPr>
          <p:nvPr>
            <p:ph idx="1"/>
          </p:nvPr>
        </p:nvSpPr>
        <p:spPr/>
        <p:txBody>
          <a:bodyPr/>
          <a:lstStyle/>
          <a:p>
            <a:r>
              <a:rPr lang="en-US" sz="2800" dirty="0">
                <a:solidFill>
                  <a:schemeClr val="tx1"/>
                </a:solidFill>
              </a:rPr>
              <a:t>Optimize synthetic data for other goals (</a:t>
            </a:r>
            <a:r>
              <a:rPr lang="en-US" sz="2800" i="1" dirty="0">
                <a:solidFill>
                  <a:schemeClr val="tx1"/>
                </a:solidFill>
              </a:rPr>
              <a:t>e.g.</a:t>
            </a:r>
            <a:r>
              <a:rPr lang="en-US" sz="2800" dirty="0">
                <a:solidFill>
                  <a:schemeClr val="tx1"/>
                </a:solidFill>
              </a:rPr>
              <a:t>, maximize analysis-specific utility subject to privacy constraints)</a:t>
            </a:r>
          </a:p>
          <a:p>
            <a:r>
              <a:rPr lang="en-US" sz="2800" dirty="0">
                <a:solidFill>
                  <a:schemeClr val="tx1"/>
                </a:solidFill>
              </a:rPr>
              <a:t>Test optimized synthesis method performance using other measures of distributional similarity (</a:t>
            </a:r>
            <a:r>
              <a:rPr lang="en-US" sz="2800" i="1" dirty="0">
                <a:solidFill>
                  <a:schemeClr val="tx1"/>
                </a:solidFill>
              </a:rPr>
              <a:t>e.g.</a:t>
            </a:r>
            <a:r>
              <a:rPr lang="en-US" sz="2800" dirty="0">
                <a:solidFill>
                  <a:schemeClr val="tx1"/>
                </a:solidFill>
              </a:rPr>
              <a:t>, SPEC from Bowen et al. (2021), multivariate Hellinger distance from El </a:t>
            </a:r>
            <a:r>
              <a:rPr lang="en-US" sz="2800" dirty="0" err="1">
                <a:solidFill>
                  <a:schemeClr val="tx1"/>
                </a:solidFill>
              </a:rPr>
              <a:t>Emam</a:t>
            </a:r>
            <a:r>
              <a:rPr lang="en-US" sz="2800" dirty="0">
                <a:solidFill>
                  <a:schemeClr val="tx1"/>
                </a:solidFill>
              </a:rPr>
              <a:t> et al. (2022))</a:t>
            </a:r>
          </a:p>
          <a:p>
            <a:r>
              <a:rPr lang="en-US" sz="2800" dirty="0">
                <a:solidFill>
                  <a:schemeClr val="tx1"/>
                </a:solidFill>
              </a:rPr>
              <a:t>Different compositions of synthesis models (</a:t>
            </a:r>
            <a:r>
              <a:rPr lang="en-US" sz="2800" i="1" dirty="0">
                <a:solidFill>
                  <a:schemeClr val="tx1"/>
                </a:solidFill>
              </a:rPr>
              <a:t>e.g., </a:t>
            </a:r>
            <a:r>
              <a:rPr lang="en-US" sz="2800" dirty="0">
                <a:solidFill>
                  <a:schemeClr val="tx1"/>
                </a:solidFill>
              </a:rPr>
              <a:t>all CART models)</a:t>
            </a:r>
          </a:p>
          <a:p>
            <a:r>
              <a:rPr lang="en-US" sz="2800" dirty="0">
                <a:solidFill>
                  <a:schemeClr val="tx1"/>
                </a:solidFill>
              </a:rPr>
              <a:t>Further exploration of privacy attacks against legally anonymous synthetic data</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22143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882EB4C-07E3-5A0C-4D39-28B4E8336F79}"/>
                  </a:ext>
                </a:extLst>
              </p:cNvPr>
              <p:cNvSpPr>
                <a:spLocks noGrp="1"/>
              </p:cNvSpPr>
              <p:nvPr>
                <p:ph type="title"/>
              </p:nvPr>
            </p:nvSpPr>
            <p:spPr/>
            <p:txBody>
              <a:bodyPr/>
              <a:lstStyle/>
              <a:p>
                <a:r>
                  <a:rPr lang="en-US" sz="3200" dirty="0"/>
                  <a:t>Solution: Optimized Sequential Synthesis Method that Automatically Chooses </a:t>
                </a:r>
                <a14:m>
                  <m:oMath xmlns:m="http://schemas.openxmlformats.org/officeDocument/2006/math">
                    <m:sSup>
                      <m:sSupPr>
                        <m:ctrlPr>
                          <a:rPr lang="en-US" sz="3200" b="0" i="1" smtClean="0">
                            <a:latin typeface="Cambria Math" panose="02040503050406030204" pitchFamily="18" charset="0"/>
                          </a:rPr>
                        </m:ctrlPr>
                      </m:sSupPr>
                      <m:e>
                        <m:r>
                          <a:rPr lang="en-US" sz="3200" b="1" i="1" smtClean="0">
                            <a:latin typeface="Cambria Math" panose="02040503050406030204" pitchFamily="18" charset="0"/>
                          </a:rPr>
                          <m:t>𝜽</m:t>
                        </m:r>
                      </m:e>
                      <m:sup>
                        <m:r>
                          <a:rPr lang="en-US" sz="3200" b="0" i="1" smtClean="0">
                            <a:latin typeface="Cambria Math" panose="02040503050406030204" pitchFamily="18" charset="0"/>
                          </a:rPr>
                          <m:t>𝑛𝑒𝑤</m:t>
                        </m:r>
                      </m:sup>
                    </m:sSup>
                  </m:oMath>
                </a14:m>
                <a:endParaRPr lang="en-US" sz="3200" dirty="0"/>
              </a:p>
            </p:txBody>
          </p:sp>
        </mc:Choice>
        <mc:Fallback xmlns="">
          <p:sp>
            <p:nvSpPr>
              <p:cNvPr id="2" name="Title 1">
                <a:extLst>
                  <a:ext uri="{FF2B5EF4-FFF2-40B4-BE49-F238E27FC236}">
                    <a16:creationId xmlns:a16="http://schemas.microsoft.com/office/drawing/2014/main" id="{3882EB4C-07E3-5A0C-4D39-28B4E8336F79}"/>
                  </a:ext>
                </a:extLst>
              </p:cNvPr>
              <p:cNvSpPr>
                <a:spLocks noGrp="1" noRot="1" noChangeAspect="1" noMove="1" noResize="1" noEditPoints="1" noAdjustHandles="1" noChangeArrowheads="1" noChangeShapeType="1" noTextEdit="1"/>
              </p:cNvSpPr>
              <p:nvPr>
                <p:ph type="title"/>
              </p:nvPr>
            </p:nvSpPr>
            <p:spPr>
              <a:blipFill>
                <a:blip r:embed="rId2"/>
                <a:stretch>
                  <a:fillRect l="-1464" t="-9333" b="-32667"/>
                </a:stretch>
              </a:blipFill>
            </p:spPr>
            <p:txBody>
              <a:bodyPr/>
              <a:lstStyle/>
              <a:p>
                <a:r>
                  <a:rPr lang="en-US">
                    <a:noFill/>
                  </a:rPr>
                  <a:t> </a:t>
                </a:r>
              </a:p>
            </p:txBody>
          </p:sp>
        </mc:Fallback>
      </mc:AlternateContent>
      <p:pic>
        <p:nvPicPr>
          <p:cNvPr id="5" name="Content Placeholder 4" descr="A stick figure sitting in a chair at the beach&#10;&#10;Description automatically generated">
            <a:extLst>
              <a:ext uri="{FF2B5EF4-FFF2-40B4-BE49-F238E27FC236}">
                <a16:creationId xmlns:a16="http://schemas.microsoft.com/office/drawing/2014/main" id="{F8CD73E8-E544-ABB7-94C6-06D540336C0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111830" y="3471871"/>
            <a:ext cx="1834261" cy="2482085"/>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647A964-2380-96B8-4FBD-E335B50A8E9C}"/>
                  </a:ext>
                </a:extLst>
              </p:cNvPr>
              <p:cNvSpPr txBox="1"/>
              <p:nvPr/>
            </p:nvSpPr>
            <p:spPr>
              <a:xfrm>
                <a:off x="2737083" y="2129790"/>
                <a:ext cx="247580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𝒮</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𝒀</m:t>
                          </m:r>
                          <m:r>
                            <a:rPr lang="en-US" sz="3600" b="0" i="1" smtClean="0">
                              <a:latin typeface="Cambria Math" panose="02040503050406030204" pitchFamily="18" charset="0"/>
                            </a:rPr>
                            <m:t>, </m:t>
                          </m:r>
                          <m:r>
                            <a:rPr lang="en-US" sz="3600" b="1" i="1" smtClean="0">
                              <a:latin typeface="Cambria Math" panose="02040503050406030204" pitchFamily="18" charset="0"/>
                            </a:rPr>
                            <m:t>𝜽</m:t>
                          </m:r>
                        </m:e>
                      </m:d>
                      <m:r>
                        <a:rPr lang="en-US" sz="3600" b="0" i="1" smtClean="0">
                          <a:latin typeface="Cambria Math" panose="02040503050406030204" pitchFamily="18" charset="0"/>
                        </a:rPr>
                        <m:t>=</m:t>
                      </m:r>
                      <m:r>
                        <a:rPr lang="en-US" sz="3600" b="1" i="1" smtClean="0">
                          <a:latin typeface="Cambria Math" panose="02040503050406030204" pitchFamily="18" charset="0"/>
                        </a:rPr>
                        <m:t>𝒁</m:t>
                      </m:r>
                    </m:oMath>
                  </m:oMathPara>
                </a14:m>
                <a:endParaRPr lang="en-US" sz="3600" b="1" dirty="0"/>
              </a:p>
            </p:txBody>
          </p:sp>
        </mc:Choice>
        <mc:Fallback xmlns="">
          <p:sp>
            <p:nvSpPr>
              <p:cNvPr id="6" name="TextBox 5">
                <a:extLst>
                  <a:ext uri="{FF2B5EF4-FFF2-40B4-BE49-F238E27FC236}">
                    <a16:creationId xmlns:a16="http://schemas.microsoft.com/office/drawing/2014/main" id="{2647A964-2380-96B8-4FBD-E335B50A8E9C}"/>
                  </a:ext>
                </a:extLst>
              </p:cNvPr>
              <p:cNvSpPr txBox="1">
                <a:spLocks noRot="1" noChangeAspect="1" noMove="1" noResize="1" noEditPoints="1" noAdjustHandles="1" noChangeArrowheads="1" noChangeShapeType="1" noTextEdit="1"/>
              </p:cNvSpPr>
              <p:nvPr/>
            </p:nvSpPr>
            <p:spPr>
              <a:xfrm>
                <a:off x="2737083" y="2129790"/>
                <a:ext cx="2475801"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6105A2-1F8E-49D1-C239-AD6BC8FD37CC}"/>
                  </a:ext>
                </a:extLst>
              </p:cNvPr>
              <p:cNvSpPr txBox="1"/>
              <p:nvPr/>
            </p:nvSpPr>
            <p:spPr>
              <a:xfrm>
                <a:off x="6651688" y="1852790"/>
                <a:ext cx="2928982"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𝑈</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𝒁</m:t>
                          </m:r>
                        </m:e>
                      </m:d>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𝑢</m:t>
                          </m:r>
                        </m:e>
                        <m:sub>
                          <m:r>
                            <a:rPr lang="en-US" sz="3600" b="0" i="1" smtClean="0">
                              <a:latin typeface="Cambria Math" panose="02040503050406030204" pitchFamily="18" charset="0"/>
                            </a:rPr>
                            <m:t>𝑍</m:t>
                          </m:r>
                        </m:sub>
                      </m:sSub>
                    </m:oMath>
                  </m:oMathPara>
                </a14:m>
                <a:endParaRPr lang="en-US" sz="3600" dirty="0"/>
              </a:p>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𝑅</m:t>
                      </m:r>
                      <m:d>
                        <m:dPr>
                          <m:ctrlPr>
                            <a:rPr lang="en-US" sz="3600" b="0" i="1" smtClean="0">
                              <a:latin typeface="Cambria Math" panose="02040503050406030204" pitchFamily="18" charset="0"/>
                            </a:rPr>
                          </m:ctrlPr>
                        </m:dPr>
                        <m:e>
                          <m:r>
                            <a:rPr lang="en-US" sz="3600" b="1" i="1" smtClean="0">
                              <a:latin typeface="Cambria Math" panose="02040503050406030204" pitchFamily="18" charset="0"/>
                            </a:rPr>
                            <m:t>𝒁</m:t>
                          </m:r>
                        </m:e>
                      </m:d>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𝑟</m:t>
                          </m:r>
                        </m:e>
                        <m:sub>
                          <m:r>
                            <a:rPr lang="en-US" sz="3600" b="0" i="1" smtClean="0">
                              <a:latin typeface="Cambria Math" panose="02040503050406030204" pitchFamily="18" charset="0"/>
                            </a:rPr>
                            <m:t>𝑍</m:t>
                          </m:r>
                        </m:sub>
                      </m:sSub>
                    </m:oMath>
                  </m:oMathPara>
                </a14:m>
                <a:endParaRPr lang="en-US" sz="3600" dirty="0"/>
              </a:p>
            </p:txBody>
          </p:sp>
        </mc:Choice>
        <mc:Fallback xmlns="">
          <p:sp>
            <p:nvSpPr>
              <p:cNvPr id="7" name="TextBox 6">
                <a:extLst>
                  <a:ext uri="{FF2B5EF4-FFF2-40B4-BE49-F238E27FC236}">
                    <a16:creationId xmlns:a16="http://schemas.microsoft.com/office/drawing/2014/main" id="{576105A2-1F8E-49D1-C239-AD6BC8FD37CC}"/>
                  </a:ext>
                </a:extLst>
              </p:cNvPr>
              <p:cNvSpPr txBox="1">
                <a:spLocks noRot="1" noChangeAspect="1" noMove="1" noResize="1" noEditPoints="1" noAdjustHandles="1" noChangeArrowheads="1" noChangeShapeType="1" noTextEdit="1"/>
              </p:cNvSpPr>
              <p:nvPr/>
            </p:nvSpPr>
            <p:spPr>
              <a:xfrm>
                <a:off x="6651688" y="1852790"/>
                <a:ext cx="2928982" cy="12003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2B482A-91B4-39B1-B029-6C4CC629A072}"/>
                  </a:ext>
                </a:extLst>
              </p:cNvPr>
              <p:cNvSpPr txBox="1"/>
              <p:nvPr/>
            </p:nvSpPr>
            <p:spPr>
              <a:xfrm>
                <a:off x="3453905" y="3382544"/>
                <a:ext cx="211822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b="0" i="1" smtClean="0">
                              <a:latin typeface="Cambria Math" panose="02040503050406030204" pitchFamily="18" charset="0"/>
                            </a:rPr>
                          </m:ctrlPr>
                        </m:sSupPr>
                        <m:e>
                          <m:r>
                            <a:rPr lang="en-US" sz="3600" b="1" i="1" smtClean="0">
                              <a:latin typeface="Cambria Math" panose="02040503050406030204" pitchFamily="18" charset="0"/>
                            </a:rPr>
                            <m:t>𝜽</m:t>
                          </m:r>
                        </m:e>
                        <m:sup>
                          <m:r>
                            <a:rPr lang="en-US" sz="3600" b="0" i="1" smtClean="0">
                              <a:latin typeface="Cambria Math" panose="02040503050406030204" pitchFamily="18" charset="0"/>
                            </a:rPr>
                            <m:t>𝑛𝑒𝑤</m:t>
                          </m:r>
                        </m:sup>
                      </m:sSup>
                    </m:oMath>
                  </m:oMathPara>
                </a14:m>
                <a:endParaRPr lang="en-US" b="1" dirty="0"/>
              </a:p>
            </p:txBody>
          </p:sp>
        </mc:Choice>
        <mc:Fallback xmlns="">
          <p:sp>
            <p:nvSpPr>
              <p:cNvPr id="9" name="TextBox 8">
                <a:extLst>
                  <a:ext uri="{FF2B5EF4-FFF2-40B4-BE49-F238E27FC236}">
                    <a16:creationId xmlns:a16="http://schemas.microsoft.com/office/drawing/2014/main" id="{9B2B482A-91B4-39B1-B029-6C4CC629A072}"/>
                  </a:ext>
                </a:extLst>
              </p:cNvPr>
              <p:cNvSpPr txBox="1">
                <a:spLocks noRot="1" noChangeAspect="1" noMove="1" noResize="1" noEditPoints="1" noAdjustHandles="1" noChangeArrowheads="1" noChangeShapeType="1" noTextEdit="1"/>
              </p:cNvSpPr>
              <p:nvPr/>
            </p:nvSpPr>
            <p:spPr>
              <a:xfrm>
                <a:off x="3453905" y="3382544"/>
                <a:ext cx="2118220" cy="646331"/>
              </a:xfrm>
              <a:prstGeom prst="rect">
                <a:avLst/>
              </a:prstGeom>
              <a:blipFill>
                <a:blip r:embed="rId7"/>
                <a:stretch>
                  <a:fillRect/>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81F7C69E-7F08-3034-3B17-EB44304A30A8}"/>
              </a:ext>
            </a:extLst>
          </p:cNvPr>
          <p:cNvSpPr/>
          <p:nvPr/>
        </p:nvSpPr>
        <p:spPr>
          <a:xfrm>
            <a:off x="5572125" y="2391597"/>
            <a:ext cx="1047750" cy="12651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8E355FF-58BF-C849-6683-4EC8A17C07CC}"/>
              </a:ext>
            </a:extLst>
          </p:cNvPr>
          <p:cNvSpPr/>
          <p:nvPr/>
        </p:nvSpPr>
        <p:spPr>
          <a:xfrm rot="7015467">
            <a:off x="7005067" y="3741626"/>
            <a:ext cx="1047750" cy="12651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C7ACCA9-A5EC-A4A2-896E-7CCD8255F6EA}"/>
              </a:ext>
            </a:extLst>
          </p:cNvPr>
          <p:cNvSpPr/>
          <p:nvPr/>
        </p:nvSpPr>
        <p:spPr>
          <a:xfrm rot="14409706">
            <a:off x="4573961" y="4080706"/>
            <a:ext cx="473267" cy="146887"/>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2DB278D-6A80-3A57-E02E-9AE5A0A3108D}"/>
              </a:ext>
            </a:extLst>
          </p:cNvPr>
          <p:cNvSpPr/>
          <p:nvPr/>
        </p:nvSpPr>
        <p:spPr>
          <a:xfrm rot="14409706">
            <a:off x="3919795" y="2993899"/>
            <a:ext cx="473267" cy="146887"/>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46814DC-E452-EC24-A117-5AAA679B65DA}"/>
                  </a:ext>
                </a:extLst>
              </p:cNvPr>
              <p:cNvSpPr txBox="1"/>
              <p:nvPr/>
            </p:nvSpPr>
            <p:spPr>
              <a:xfrm>
                <a:off x="4067733" y="4712914"/>
                <a:ext cx="4048446"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rPr>
                        <m:t>Λ</m:t>
                      </m:r>
                      <m:d>
                        <m:dPr>
                          <m:ctrlPr>
                            <a:rPr lang="en-US" sz="3600" b="0" i="1" smtClean="0">
                              <a:latin typeface="Cambria Math" panose="02040503050406030204" pitchFamily="18" charset="0"/>
                            </a:rPr>
                          </m:ctrlPr>
                        </m:dPr>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𝑢</m:t>
                              </m:r>
                            </m:e>
                            <m:sub>
                              <m:r>
                                <a:rPr lang="en-US" sz="3600" b="0" i="1" smtClean="0">
                                  <a:latin typeface="Cambria Math" panose="02040503050406030204" pitchFamily="18" charset="0"/>
                                </a:rPr>
                                <m:t>𝑍</m:t>
                              </m:r>
                            </m:sub>
                          </m:sSub>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𝑟</m:t>
                              </m:r>
                            </m:e>
                            <m:sub>
                              <m:r>
                                <a:rPr lang="en-US" sz="3600" b="0" i="1" smtClean="0">
                                  <a:latin typeface="Cambria Math" panose="02040503050406030204" pitchFamily="18" charset="0"/>
                                </a:rPr>
                                <m:t>𝑍</m:t>
                              </m:r>
                            </m:sub>
                          </m:sSub>
                          <m:r>
                            <a:rPr lang="en-US" sz="3600" b="0" i="1" smtClean="0">
                              <a:latin typeface="Cambria Math" panose="02040503050406030204" pitchFamily="18" charset="0"/>
                            </a:rPr>
                            <m:t>, </m:t>
                          </m:r>
                          <m:r>
                            <a:rPr lang="en-US" sz="3600" b="1" i="1" smtClean="0">
                              <a:latin typeface="Cambria Math" panose="02040503050406030204" pitchFamily="18" charset="0"/>
                            </a:rPr>
                            <m:t>𝜽</m:t>
                          </m:r>
                        </m:e>
                      </m:d>
                      <m:r>
                        <a:rPr lang="en-US" sz="3600" b="0" i="1" smtClean="0">
                          <a:latin typeface="Cambria Math" panose="02040503050406030204" pitchFamily="18" charset="0"/>
                        </a:rPr>
                        <m:t>=</m:t>
                      </m:r>
                      <m:sSup>
                        <m:sSupPr>
                          <m:ctrlPr>
                            <a:rPr lang="en-US" sz="3600" b="0" i="1" smtClean="0">
                              <a:latin typeface="Cambria Math" panose="02040503050406030204" pitchFamily="18" charset="0"/>
                            </a:rPr>
                          </m:ctrlPr>
                        </m:sSupPr>
                        <m:e>
                          <m:r>
                            <a:rPr lang="en-US" sz="3600" b="1" i="1" smtClean="0">
                              <a:latin typeface="Cambria Math" panose="02040503050406030204" pitchFamily="18" charset="0"/>
                            </a:rPr>
                            <m:t>𝜽</m:t>
                          </m:r>
                        </m:e>
                        <m:sup>
                          <m:r>
                            <a:rPr lang="en-US" sz="3600" b="0" i="1" smtClean="0">
                              <a:latin typeface="Cambria Math" panose="02040503050406030204" pitchFamily="18" charset="0"/>
                            </a:rPr>
                            <m:t>𝑛𝑒𝑤</m:t>
                          </m:r>
                        </m:sup>
                      </m:sSup>
                    </m:oMath>
                  </m:oMathPara>
                </a14:m>
                <a:endParaRPr lang="en-US" sz="3600" dirty="0"/>
              </a:p>
            </p:txBody>
          </p:sp>
        </mc:Choice>
        <mc:Fallback xmlns="">
          <p:sp>
            <p:nvSpPr>
              <p:cNvPr id="14" name="TextBox 13">
                <a:extLst>
                  <a:ext uri="{FF2B5EF4-FFF2-40B4-BE49-F238E27FC236}">
                    <a16:creationId xmlns:a16="http://schemas.microsoft.com/office/drawing/2014/main" id="{A46814DC-E452-EC24-A117-5AAA679B65DA}"/>
                  </a:ext>
                </a:extLst>
              </p:cNvPr>
              <p:cNvSpPr txBox="1">
                <a:spLocks noRot="1" noChangeAspect="1" noMove="1" noResize="1" noEditPoints="1" noAdjustHandles="1" noChangeArrowheads="1" noChangeShapeType="1" noTextEdit="1"/>
              </p:cNvSpPr>
              <p:nvPr/>
            </p:nvSpPr>
            <p:spPr>
              <a:xfrm>
                <a:off x="4067733" y="4712914"/>
                <a:ext cx="4048446" cy="646331"/>
              </a:xfrm>
              <a:prstGeom prst="rect">
                <a:avLst/>
              </a:prstGeom>
              <a:blipFill>
                <a:blip r:embed="rId8"/>
                <a:stretch>
                  <a:fillRect/>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0351F2AF-7EA8-16F5-6BEA-C40EE13EA18C}"/>
              </a:ext>
            </a:extLst>
          </p:cNvPr>
          <p:cNvSpPr/>
          <p:nvPr/>
        </p:nvSpPr>
        <p:spPr>
          <a:xfrm rot="16200000">
            <a:off x="4101240" y="5638706"/>
            <a:ext cx="473267" cy="14688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DA4DDE0-E155-F087-B77E-5B9B53B57A7A}"/>
              </a:ext>
            </a:extLst>
          </p:cNvPr>
          <p:cNvSpPr txBox="1"/>
          <p:nvPr/>
        </p:nvSpPr>
        <p:spPr>
          <a:xfrm>
            <a:off x="3191869" y="6052531"/>
            <a:ext cx="2438895" cy="369332"/>
          </a:xfrm>
          <a:prstGeom prst="rect">
            <a:avLst/>
          </a:prstGeom>
          <a:noFill/>
        </p:spPr>
        <p:txBody>
          <a:bodyPr wrap="square" rtlCol="0">
            <a:spAutoFit/>
          </a:bodyPr>
          <a:lstStyle/>
          <a:p>
            <a:r>
              <a:rPr lang="en-US" i="1" dirty="0">
                <a:solidFill>
                  <a:srgbClr val="0070C0"/>
                </a:solidFill>
              </a:rPr>
              <a:t>Bayesian Optimization</a:t>
            </a:r>
          </a:p>
        </p:txBody>
      </p:sp>
    </p:spTree>
    <p:extLst>
      <p:ext uri="{BB962C8B-B14F-4D97-AF65-F5344CB8AC3E}">
        <p14:creationId xmlns:p14="http://schemas.microsoft.com/office/powerpoint/2010/main" val="17547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D367-6252-41A5-35BE-0E384E00A8AE}"/>
              </a:ext>
            </a:extLst>
          </p:cNvPr>
          <p:cNvSpPr>
            <a:spLocks noGrp="1"/>
          </p:cNvSpPr>
          <p:nvPr>
            <p:ph type="title"/>
          </p:nvPr>
        </p:nvSpPr>
        <p:spPr>
          <a:xfrm>
            <a:off x="685800" y="476250"/>
            <a:ext cx="10826496" cy="914400"/>
          </a:xfrm>
        </p:spPr>
        <p:txBody>
          <a:bodyPr/>
          <a:lstStyle/>
          <a:p>
            <a:r>
              <a:rPr lang="en-US" sz="4000" dirty="0"/>
              <a:t>Bayesian Optimization Overview</a:t>
            </a:r>
          </a:p>
        </p:txBody>
      </p:sp>
      <p:pic>
        <p:nvPicPr>
          <p:cNvPr id="5" name="Content Placeholder 4" descr="A graph with a line graph and a line graph&#10;&#10;Description automatically generated with medium confidence">
            <a:extLst>
              <a:ext uri="{FF2B5EF4-FFF2-40B4-BE49-F238E27FC236}">
                <a16:creationId xmlns:a16="http://schemas.microsoft.com/office/drawing/2014/main" id="{3693B6C2-8248-1B3D-98D2-0EBAA026D93C}"/>
              </a:ext>
            </a:extLst>
          </p:cNvPr>
          <p:cNvPicPr>
            <a:picLocks noGrp="1" noChangeAspect="1"/>
          </p:cNvPicPr>
          <p:nvPr>
            <p:ph idx="1"/>
          </p:nvPr>
        </p:nvPicPr>
        <p:blipFill>
          <a:blip r:embed="rId2"/>
          <a:stretch>
            <a:fillRect/>
          </a:stretch>
        </p:blipFill>
        <p:spPr>
          <a:xfrm>
            <a:off x="140033" y="1218865"/>
            <a:ext cx="9930399" cy="5187173"/>
          </a:xfrm>
        </p:spPr>
      </p:pic>
      <p:sp>
        <p:nvSpPr>
          <p:cNvPr id="6" name="TextBox 5">
            <a:extLst>
              <a:ext uri="{FF2B5EF4-FFF2-40B4-BE49-F238E27FC236}">
                <a16:creationId xmlns:a16="http://schemas.microsoft.com/office/drawing/2014/main" id="{8D6ED4F7-75CD-127C-678E-CDF52E1F605B}"/>
              </a:ext>
            </a:extLst>
          </p:cNvPr>
          <p:cNvSpPr txBox="1"/>
          <p:nvPr/>
        </p:nvSpPr>
        <p:spPr>
          <a:xfrm>
            <a:off x="939800" y="6527800"/>
            <a:ext cx="5905500" cy="276999"/>
          </a:xfrm>
          <a:prstGeom prst="rect">
            <a:avLst/>
          </a:prstGeom>
          <a:noFill/>
        </p:spPr>
        <p:txBody>
          <a:bodyPr wrap="square" rtlCol="0">
            <a:spAutoFit/>
          </a:bodyPr>
          <a:lstStyle/>
          <a:p>
            <a:r>
              <a:rPr lang="en-US" sz="1200" dirty="0"/>
              <a:t>Image source: </a:t>
            </a:r>
            <a:r>
              <a:rPr lang="en-US" sz="1200" dirty="0">
                <a:hlinkClick r:id="rId3"/>
              </a:rPr>
              <a:t>Joy et al. (2018)</a:t>
            </a:r>
            <a:endParaRPr lang="en-US" sz="1200" dirty="0"/>
          </a:p>
        </p:txBody>
      </p:sp>
      <p:sp>
        <p:nvSpPr>
          <p:cNvPr id="3" name="Arrow: Right 2">
            <a:extLst>
              <a:ext uri="{FF2B5EF4-FFF2-40B4-BE49-F238E27FC236}">
                <a16:creationId xmlns:a16="http://schemas.microsoft.com/office/drawing/2014/main" id="{A83CEAC2-D3AF-4D3B-749F-7AF7B495318E}"/>
              </a:ext>
            </a:extLst>
          </p:cNvPr>
          <p:cNvSpPr/>
          <p:nvPr/>
        </p:nvSpPr>
        <p:spPr>
          <a:xfrm rot="1331238">
            <a:off x="7865550" y="3161797"/>
            <a:ext cx="727848" cy="1909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7B583B-1DB6-B961-FE59-3FAAC8802A82}"/>
              </a:ext>
            </a:extLst>
          </p:cNvPr>
          <p:cNvSpPr txBox="1"/>
          <p:nvPr/>
        </p:nvSpPr>
        <p:spPr>
          <a:xfrm>
            <a:off x="8683792" y="2935185"/>
            <a:ext cx="3233487" cy="1015663"/>
          </a:xfrm>
          <a:prstGeom prst="rect">
            <a:avLst/>
          </a:prstGeom>
          <a:noFill/>
        </p:spPr>
        <p:txBody>
          <a:bodyPr wrap="square" rtlCol="0">
            <a:spAutoFit/>
          </a:bodyPr>
          <a:lstStyle/>
          <a:p>
            <a:r>
              <a:rPr lang="en-US" sz="2000" dirty="0">
                <a:latin typeface="+mn-lt"/>
              </a:rPr>
              <a:t>Can optimize non-differentiable and non-convex objective functions!</a:t>
            </a:r>
          </a:p>
        </p:txBody>
      </p:sp>
      <p:sp>
        <p:nvSpPr>
          <p:cNvPr id="8" name="Rectangle 7">
            <a:extLst>
              <a:ext uri="{FF2B5EF4-FFF2-40B4-BE49-F238E27FC236}">
                <a16:creationId xmlns:a16="http://schemas.microsoft.com/office/drawing/2014/main" id="{5C7FABAA-C2C9-2EA1-9F92-FDDAD0F319A9}"/>
              </a:ext>
            </a:extLst>
          </p:cNvPr>
          <p:cNvSpPr/>
          <p:nvPr/>
        </p:nvSpPr>
        <p:spPr>
          <a:xfrm>
            <a:off x="4152378" y="4722312"/>
            <a:ext cx="313151" cy="1628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0281ACC-2E1A-B821-ED43-9854ACCDBEE8}"/>
                  </a:ext>
                </a:extLst>
              </p:cNvPr>
              <p:cNvSpPr txBox="1"/>
              <p:nvPr/>
            </p:nvSpPr>
            <p:spPr>
              <a:xfrm>
                <a:off x="4138480" y="4619065"/>
                <a:ext cx="327049"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p:sp>
            <p:nvSpPr>
              <p:cNvPr id="7" name="TextBox 6">
                <a:extLst>
                  <a:ext uri="{FF2B5EF4-FFF2-40B4-BE49-F238E27FC236}">
                    <a16:creationId xmlns:a16="http://schemas.microsoft.com/office/drawing/2014/main" id="{00281ACC-2E1A-B821-ED43-9854ACCDBEE8}"/>
                  </a:ext>
                </a:extLst>
              </p:cNvPr>
              <p:cNvSpPr txBox="1">
                <a:spLocks noRot="1" noChangeAspect="1" noMove="1" noResize="1" noEditPoints="1" noAdjustHandles="1" noChangeArrowheads="1" noChangeShapeType="1" noTextEdit="1"/>
              </p:cNvSpPr>
              <p:nvPr/>
            </p:nvSpPr>
            <p:spPr>
              <a:xfrm>
                <a:off x="4138480" y="4619065"/>
                <a:ext cx="327049" cy="369332"/>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4D0A5AFE-3E77-FA0E-A1D2-AD14E9EEE831}"/>
              </a:ext>
            </a:extLst>
          </p:cNvPr>
          <p:cNvSpPr/>
          <p:nvPr/>
        </p:nvSpPr>
        <p:spPr>
          <a:xfrm>
            <a:off x="4091835" y="6218911"/>
            <a:ext cx="313151" cy="1628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C9792BA-A2AE-EB21-4868-26E8947C33A6}"/>
                  </a:ext>
                </a:extLst>
              </p:cNvPr>
              <p:cNvSpPr txBox="1"/>
              <p:nvPr/>
            </p:nvSpPr>
            <p:spPr>
              <a:xfrm>
                <a:off x="4138480" y="6158468"/>
                <a:ext cx="327049"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p:sp>
            <p:nvSpPr>
              <p:cNvPr id="10" name="TextBox 9">
                <a:extLst>
                  <a:ext uri="{FF2B5EF4-FFF2-40B4-BE49-F238E27FC236}">
                    <a16:creationId xmlns:a16="http://schemas.microsoft.com/office/drawing/2014/main" id="{EC9792BA-A2AE-EB21-4868-26E8947C33A6}"/>
                  </a:ext>
                </a:extLst>
              </p:cNvPr>
              <p:cNvSpPr txBox="1">
                <a:spLocks noRot="1" noChangeAspect="1" noMove="1" noResize="1" noEditPoints="1" noAdjustHandles="1" noChangeArrowheads="1" noChangeShapeType="1" noTextEdit="1"/>
              </p:cNvSpPr>
              <p:nvPr/>
            </p:nvSpPr>
            <p:spPr>
              <a:xfrm>
                <a:off x="4138480" y="6158468"/>
                <a:ext cx="327049"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6455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D367-6252-41A5-35BE-0E384E00A8AE}"/>
              </a:ext>
            </a:extLst>
          </p:cNvPr>
          <p:cNvSpPr>
            <a:spLocks noGrp="1"/>
          </p:cNvSpPr>
          <p:nvPr>
            <p:ph type="title"/>
          </p:nvPr>
        </p:nvSpPr>
        <p:spPr>
          <a:xfrm>
            <a:off x="685800" y="476250"/>
            <a:ext cx="10826496" cy="914400"/>
          </a:xfrm>
        </p:spPr>
        <p:txBody>
          <a:bodyPr/>
          <a:lstStyle/>
          <a:p>
            <a:r>
              <a:rPr lang="en-US" sz="4000" dirty="0"/>
              <a:t>Bayesian Optimization Overview</a:t>
            </a:r>
          </a:p>
        </p:txBody>
      </p:sp>
      <p:pic>
        <p:nvPicPr>
          <p:cNvPr id="5" name="Content Placeholder 4" descr="A graph with a line graph and a line graph&#10;&#10;Description automatically generated with medium confidence">
            <a:extLst>
              <a:ext uri="{FF2B5EF4-FFF2-40B4-BE49-F238E27FC236}">
                <a16:creationId xmlns:a16="http://schemas.microsoft.com/office/drawing/2014/main" id="{3693B6C2-8248-1B3D-98D2-0EBAA026D93C}"/>
              </a:ext>
            </a:extLst>
          </p:cNvPr>
          <p:cNvPicPr>
            <a:picLocks noGrp="1" noChangeAspect="1"/>
          </p:cNvPicPr>
          <p:nvPr>
            <p:ph idx="1"/>
          </p:nvPr>
        </p:nvPicPr>
        <p:blipFill>
          <a:blip r:embed="rId2"/>
          <a:stretch>
            <a:fillRect/>
          </a:stretch>
        </p:blipFill>
        <p:spPr>
          <a:xfrm>
            <a:off x="140033" y="1218865"/>
            <a:ext cx="9930399" cy="5187173"/>
          </a:xfrm>
        </p:spPr>
      </p:pic>
      <p:sp>
        <p:nvSpPr>
          <p:cNvPr id="6" name="TextBox 5">
            <a:extLst>
              <a:ext uri="{FF2B5EF4-FFF2-40B4-BE49-F238E27FC236}">
                <a16:creationId xmlns:a16="http://schemas.microsoft.com/office/drawing/2014/main" id="{8D6ED4F7-75CD-127C-678E-CDF52E1F605B}"/>
              </a:ext>
            </a:extLst>
          </p:cNvPr>
          <p:cNvSpPr txBox="1"/>
          <p:nvPr/>
        </p:nvSpPr>
        <p:spPr>
          <a:xfrm>
            <a:off x="939800" y="6527800"/>
            <a:ext cx="5905500" cy="276999"/>
          </a:xfrm>
          <a:prstGeom prst="rect">
            <a:avLst/>
          </a:prstGeom>
          <a:noFill/>
        </p:spPr>
        <p:txBody>
          <a:bodyPr wrap="square" rtlCol="0">
            <a:spAutoFit/>
          </a:bodyPr>
          <a:lstStyle/>
          <a:p>
            <a:r>
              <a:rPr lang="en-US" sz="1200" dirty="0"/>
              <a:t>Image source: </a:t>
            </a:r>
            <a:r>
              <a:rPr lang="en-US" sz="1200" dirty="0">
                <a:hlinkClick r:id="rId3"/>
              </a:rPr>
              <a:t>Joy et al. (2018)</a:t>
            </a:r>
            <a:endParaRPr lang="en-US" sz="1200" dirty="0"/>
          </a:p>
        </p:txBody>
      </p:sp>
      <p:sp>
        <p:nvSpPr>
          <p:cNvPr id="3" name="Arrow: Right 2">
            <a:extLst>
              <a:ext uri="{FF2B5EF4-FFF2-40B4-BE49-F238E27FC236}">
                <a16:creationId xmlns:a16="http://schemas.microsoft.com/office/drawing/2014/main" id="{A83CEAC2-D3AF-4D3B-749F-7AF7B495318E}"/>
              </a:ext>
            </a:extLst>
          </p:cNvPr>
          <p:cNvSpPr/>
          <p:nvPr/>
        </p:nvSpPr>
        <p:spPr>
          <a:xfrm rot="1331238">
            <a:off x="7865550" y="3161797"/>
            <a:ext cx="727848" cy="1909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7B583B-1DB6-B961-FE59-3FAAC8802A82}"/>
              </a:ext>
            </a:extLst>
          </p:cNvPr>
          <p:cNvSpPr txBox="1"/>
          <p:nvPr/>
        </p:nvSpPr>
        <p:spPr>
          <a:xfrm>
            <a:off x="8683792" y="2935185"/>
            <a:ext cx="3233487" cy="1015663"/>
          </a:xfrm>
          <a:prstGeom prst="rect">
            <a:avLst/>
          </a:prstGeom>
          <a:noFill/>
        </p:spPr>
        <p:txBody>
          <a:bodyPr wrap="square" rtlCol="0">
            <a:spAutoFit/>
          </a:bodyPr>
          <a:lstStyle/>
          <a:p>
            <a:r>
              <a:rPr lang="en-US" sz="2000" dirty="0">
                <a:latin typeface="+mn-lt"/>
              </a:rPr>
              <a:t>Can optimize non-differentiable and non-convex objective functions!</a:t>
            </a:r>
          </a:p>
        </p:txBody>
      </p:sp>
      <p:pic>
        <p:nvPicPr>
          <p:cNvPr id="10" name="Picture 9" descr="Pin Picture Free HQ Image Transparent HQ PNG Download | FreePNGImg">
            <a:extLst>
              <a:ext uri="{FF2B5EF4-FFF2-40B4-BE49-F238E27FC236}">
                <a16:creationId xmlns:a16="http://schemas.microsoft.com/office/drawing/2014/main" id="{9FE18ED7-DBF8-B266-E202-9C9B1071DC3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57230" y="1387998"/>
            <a:ext cx="2999206" cy="2999206"/>
          </a:xfrm>
          <a:prstGeom prst="rect">
            <a:avLst/>
          </a:prstGeom>
        </p:spPr>
      </p:pic>
    </p:spTree>
    <p:extLst>
      <p:ext uri="{BB962C8B-B14F-4D97-AF65-F5344CB8AC3E}">
        <p14:creationId xmlns:p14="http://schemas.microsoft.com/office/powerpoint/2010/main" val="3142248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31C5-0E50-83C0-30A0-7EBF71A66BD3}"/>
              </a:ext>
            </a:extLst>
          </p:cNvPr>
          <p:cNvSpPr>
            <a:spLocks noGrp="1"/>
          </p:cNvSpPr>
          <p:nvPr>
            <p:ph type="title"/>
          </p:nvPr>
        </p:nvSpPr>
        <p:spPr/>
        <p:txBody>
          <a:bodyPr/>
          <a:lstStyle/>
          <a:p>
            <a:r>
              <a:rPr lang="en-US" dirty="0"/>
              <a:t>Motivations</a:t>
            </a:r>
          </a:p>
        </p:txBody>
      </p:sp>
      <p:sp>
        <p:nvSpPr>
          <p:cNvPr id="3" name="Text Placeholder 2">
            <a:extLst>
              <a:ext uri="{FF2B5EF4-FFF2-40B4-BE49-F238E27FC236}">
                <a16:creationId xmlns:a16="http://schemas.microsoft.com/office/drawing/2014/main" id="{C494677B-C894-01A3-A223-A5738DE6D86B}"/>
              </a:ext>
            </a:extLst>
          </p:cNvPr>
          <p:cNvSpPr>
            <a:spLocks noGrp="1"/>
          </p:cNvSpPr>
          <p:nvPr>
            <p:ph type="body" idx="1"/>
          </p:nvPr>
        </p:nvSpPr>
        <p:spPr/>
        <p:txBody>
          <a:bodyPr/>
          <a:lstStyle/>
          <a:p>
            <a:r>
              <a:rPr lang="en-US" dirty="0">
                <a:solidFill>
                  <a:schemeClr val="tx1"/>
                </a:solidFill>
              </a:rPr>
              <a:t>Make Data Synthesis Easier</a:t>
            </a:r>
          </a:p>
        </p:txBody>
      </p:sp>
      <p:sp>
        <p:nvSpPr>
          <p:cNvPr id="4" name="Content Placeholder 3">
            <a:extLst>
              <a:ext uri="{FF2B5EF4-FFF2-40B4-BE49-F238E27FC236}">
                <a16:creationId xmlns:a16="http://schemas.microsoft.com/office/drawing/2014/main" id="{FC2D8407-9429-E433-641D-84DF6DAC415A}"/>
              </a:ext>
            </a:extLst>
          </p:cNvPr>
          <p:cNvSpPr>
            <a:spLocks noGrp="1"/>
          </p:cNvSpPr>
          <p:nvPr>
            <p:ph sz="half" idx="2"/>
          </p:nvPr>
        </p:nvSpPr>
        <p:spPr/>
        <p:txBody>
          <a:bodyPr/>
          <a:lstStyle/>
          <a:p>
            <a:r>
              <a:rPr lang="en-US" i="1" dirty="0"/>
              <a:t>Can Bayesian optimization effectively tune sequential synthesis models?</a:t>
            </a:r>
          </a:p>
        </p:txBody>
      </p:sp>
      <p:sp>
        <p:nvSpPr>
          <p:cNvPr id="5" name="Text Placeholder 4">
            <a:extLst>
              <a:ext uri="{FF2B5EF4-FFF2-40B4-BE49-F238E27FC236}">
                <a16:creationId xmlns:a16="http://schemas.microsoft.com/office/drawing/2014/main" id="{B5505ACF-12E0-BF66-F4C0-FD825452AB1D}"/>
              </a:ext>
            </a:extLst>
          </p:cNvPr>
          <p:cNvSpPr>
            <a:spLocks noGrp="1"/>
          </p:cNvSpPr>
          <p:nvPr>
            <p:ph type="body" sz="quarter" idx="3"/>
          </p:nvPr>
        </p:nvSpPr>
        <p:spPr/>
        <p:txBody>
          <a:bodyPr/>
          <a:lstStyle/>
          <a:p>
            <a:r>
              <a:rPr lang="en-US" dirty="0">
                <a:solidFill>
                  <a:schemeClr val="tx1"/>
                </a:solidFill>
              </a:rPr>
              <a:t>Enhance Understanding of Legal Anonymization</a:t>
            </a:r>
          </a:p>
        </p:txBody>
      </p:sp>
      <p:sp>
        <p:nvSpPr>
          <p:cNvPr id="6" name="Content Placeholder 5">
            <a:extLst>
              <a:ext uri="{FF2B5EF4-FFF2-40B4-BE49-F238E27FC236}">
                <a16:creationId xmlns:a16="http://schemas.microsoft.com/office/drawing/2014/main" id="{0B74E5E8-9A86-139F-B09B-CEC01F98DF06}"/>
              </a:ext>
            </a:extLst>
          </p:cNvPr>
          <p:cNvSpPr>
            <a:spLocks noGrp="1"/>
          </p:cNvSpPr>
          <p:nvPr>
            <p:ph sz="quarter" idx="4"/>
          </p:nvPr>
        </p:nvSpPr>
        <p:spPr/>
        <p:txBody>
          <a:bodyPr/>
          <a:lstStyle/>
          <a:p>
            <a:endParaRPr lang="en-US" i="1" dirty="0"/>
          </a:p>
        </p:txBody>
      </p:sp>
    </p:spTree>
    <p:extLst>
      <p:ext uri="{BB962C8B-B14F-4D97-AF65-F5344CB8AC3E}">
        <p14:creationId xmlns:p14="http://schemas.microsoft.com/office/powerpoint/2010/main" val="261893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0239-4D75-B011-513F-2E941D8864C4}"/>
              </a:ext>
            </a:extLst>
          </p:cNvPr>
          <p:cNvSpPr>
            <a:spLocks noGrp="1"/>
          </p:cNvSpPr>
          <p:nvPr>
            <p:ph type="title"/>
          </p:nvPr>
        </p:nvSpPr>
        <p:spPr/>
        <p:txBody>
          <a:bodyPr/>
          <a:lstStyle/>
          <a:p>
            <a:r>
              <a:rPr lang="en-US" sz="3200" dirty="0"/>
              <a:t>Data Stewards Must Comply with Privacy Laws (</a:t>
            </a:r>
            <a:r>
              <a:rPr lang="en-US" sz="3200" i="1" dirty="0"/>
              <a:t>e.g., </a:t>
            </a:r>
            <a:r>
              <a:rPr lang="en-US" sz="3200" dirty="0"/>
              <a:t>GDPR)</a:t>
            </a:r>
          </a:p>
        </p:txBody>
      </p:sp>
      <p:sp>
        <p:nvSpPr>
          <p:cNvPr id="3" name="Content Placeholder 2">
            <a:extLst>
              <a:ext uri="{FF2B5EF4-FFF2-40B4-BE49-F238E27FC236}">
                <a16:creationId xmlns:a16="http://schemas.microsoft.com/office/drawing/2014/main" id="{E2C6E8F2-CB2D-1E8E-1BF1-1B717CC62F08}"/>
              </a:ext>
            </a:extLst>
          </p:cNvPr>
          <p:cNvSpPr>
            <a:spLocks noGrp="1"/>
          </p:cNvSpPr>
          <p:nvPr>
            <p:ph idx="1"/>
          </p:nvPr>
        </p:nvSpPr>
        <p:spPr/>
        <p:txBody>
          <a:bodyPr/>
          <a:lstStyle/>
          <a:p>
            <a:r>
              <a:rPr lang="en-US" sz="2400" dirty="0">
                <a:solidFill>
                  <a:schemeClr val="tx1"/>
                </a:solidFill>
              </a:rPr>
              <a:t>Anonymized data is exempt from some legal requirements (</a:t>
            </a:r>
            <a:r>
              <a:rPr lang="en-US" sz="2400" i="1" dirty="0">
                <a:solidFill>
                  <a:schemeClr val="tx1"/>
                </a:solidFill>
              </a:rPr>
              <a:t>e.g.,</a:t>
            </a:r>
            <a:r>
              <a:rPr lang="en-US" sz="2400" dirty="0">
                <a:solidFill>
                  <a:schemeClr val="tx1"/>
                </a:solidFill>
              </a:rPr>
              <a:t> retention and processing limits)</a:t>
            </a:r>
          </a:p>
          <a:p>
            <a:r>
              <a:rPr lang="en-US" sz="2400" dirty="0">
                <a:solidFill>
                  <a:schemeClr val="tx1"/>
                </a:solidFill>
              </a:rPr>
              <a:t>Academic standards of legal anonymization are unclear for synthetic data (Cohen &amp; Nissim, 2020)</a:t>
            </a:r>
          </a:p>
          <a:p>
            <a:r>
              <a:rPr lang="en-US" sz="2400" dirty="0">
                <a:solidFill>
                  <a:schemeClr val="tx1"/>
                </a:solidFill>
              </a:rPr>
              <a:t>Companies (</a:t>
            </a:r>
            <a:r>
              <a:rPr lang="en-US" sz="2400" i="1" dirty="0">
                <a:solidFill>
                  <a:schemeClr val="tx1"/>
                </a:solidFill>
              </a:rPr>
              <a:t>e.g.</a:t>
            </a:r>
            <a:r>
              <a:rPr lang="en-US" sz="2400" dirty="0">
                <a:solidFill>
                  <a:schemeClr val="tx1"/>
                </a:solidFill>
              </a:rPr>
              <a:t>, MOSTLY.AI) are already producing and marketing legally anonymous data!</a:t>
            </a:r>
          </a:p>
          <a:p>
            <a:endParaRPr lang="en-US" dirty="0"/>
          </a:p>
        </p:txBody>
      </p:sp>
      <p:sp>
        <p:nvSpPr>
          <p:cNvPr id="5" name="TextBox 4">
            <a:extLst>
              <a:ext uri="{FF2B5EF4-FFF2-40B4-BE49-F238E27FC236}">
                <a16:creationId xmlns:a16="http://schemas.microsoft.com/office/drawing/2014/main" id="{AC28FF75-7C87-13C4-769D-54C53BC13434}"/>
              </a:ext>
            </a:extLst>
          </p:cNvPr>
          <p:cNvSpPr txBox="1"/>
          <p:nvPr/>
        </p:nvSpPr>
        <p:spPr>
          <a:xfrm>
            <a:off x="3050005" y="4429171"/>
            <a:ext cx="6100010" cy="923330"/>
          </a:xfrm>
          <a:prstGeom prst="rect">
            <a:avLst/>
          </a:prstGeom>
          <a:noFill/>
        </p:spPr>
        <p:txBody>
          <a:bodyPr wrap="square">
            <a:spAutoFit/>
          </a:bodyPr>
          <a:lstStyle/>
          <a:p>
            <a:pPr marL="0" indent="0" algn="ctr">
              <a:buNone/>
            </a:pPr>
            <a:r>
              <a:rPr lang="en-US" i="1" dirty="0"/>
              <a:t>“This artificially generated data is highly representative, yet completely anonymous.” </a:t>
            </a:r>
          </a:p>
          <a:p>
            <a:pPr marL="0" indent="0" algn="ctr">
              <a:buNone/>
            </a:pPr>
            <a:r>
              <a:rPr lang="en-US" i="1" dirty="0"/>
              <a:t>– </a:t>
            </a:r>
            <a:r>
              <a:rPr lang="en-US" i="1" dirty="0">
                <a:hlinkClick r:id="rId2"/>
              </a:rPr>
              <a:t>Joint Research Centre of the European Commission</a:t>
            </a:r>
            <a:r>
              <a:rPr lang="en-US" i="1" dirty="0"/>
              <a:t>.</a:t>
            </a:r>
          </a:p>
        </p:txBody>
      </p:sp>
    </p:spTree>
    <p:extLst>
      <p:ext uri="{BB962C8B-B14F-4D97-AF65-F5344CB8AC3E}">
        <p14:creationId xmlns:p14="http://schemas.microsoft.com/office/powerpoint/2010/main" val="177956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3263171-5186-0674-AC68-BEA996F5EB3F}"/>
              </a:ext>
            </a:extLst>
          </p:cNvPr>
          <p:cNvSpPr/>
          <p:nvPr/>
        </p:nvSpPr>
        <p:spPr>
          <a:xfrm>
            <a:off x="3019425" y="5433536"/>
            <a:ext cx="6153150" cy="10541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B5743-0F87-7EE7-0112-41078C8D7A16}"/>
              </a:ext>
            </a:extLst>
          </p:cNvPr>
          <p:cNvSpPr>
            <a:spLocks noGrp="1"/>
          </p:cNvSpPr>
          <p:nvPr>
            <p:ph type="title"/>
          </p:nvPr>
        </p:nvSpPr>
        <p:spPr>
          <a:xfrm>
            <a:off x="682752" y="383064"/>
            <a:ext cx="10826496" cy="914400"/>
          </a:xfrm>
        </p:spPr>
        <p:txBody>
          <a:bodyPr/>
          <a:lstStyle/>
          <a:p>
            <a:r>
              <a:rPr lang="en-US" sz="3200" dirty="0"/>
              <a:t>MOSTLY.AI Uses Distance-Based Privacy Criteria to Determine Legal Anonymity</a:t>
            </a:r>
          </a:p>
        </p:txBody>
      </p:sp>
      <p:pic>
        <p:nvPicPr>
          <p:cNvPr id="4" name="Picture 3" descr="A rainbow colored grid on a white background&#10;&#10;Description automatically generated">
            <a:extLst>
              <a:ext uri="{FF2B5EF4-FFF2-40B4-BE49-F238E27FC236}">
                <a16:creationId xmlns:a16="http://schemas.microsoft.com/office/drawing/2014/main" id="{B9C01E78-0E56-858C-1CE7-DE4B83D0F8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67" t="9735" r="48884" b="24519"/>
          <a:stretch/>
        </p:blipFill>
        <p:spPr>
          <a:xfrm>
            <a:off x="2495550" y="1822450"/>
            <a:ext cx="3600450" cy="22733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7A1440-BB53-9119-F9D3-164019066E5E}"/>
                  </a:ext>
                </a:extLst>
              </p:cNvPr>
              <p:cNvSpPr txBox="1"/>
              <p:nvPr/>
            </p:nvSpPr>
            <p:spPr>
              <a:xfrm>
                <a:off x="3247788" y="1560840"/>
                <a:ext cx="73517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𝒟</m:t>
                      </m:r>
                    </m:oMath>
                  </m:oMathPara>
                </a14:m>
                <a:endParaRPr lang="en-US" sz="2800" dirty="0"/>
              </a:p>
            </p:txBody>
          </p:sp>
        </mc:Choice>
        <mc:Fallback xmlns="">
          <p:sp>
            <p:nvSpPr>
              <p:cNvPr id="5" name="TextBox 4">
                <a:extLst>
                  <a:ext uri="{FF2B5EF4-FFF2-40B4-BE49-F238E27FC236}">
                    <a16:creationId xmlns:a16="http://schemas.microsoft.com/office/drawing/2014/main" id="{A87A1440-BB53-9119-F9D3-164019066E5E}"/>
                  </a:ext>
                </a:extLst>
              </p:cNvPr>
              <p:cNvSpPr txBox="1">
                <a:spLocks noRot="1" noChangeAspect="1" noMove="1" noResize="1" noEditPoints="1" noAdjustHandles="1" noChangeArrowheads="1" noChangeShapeType="1" noTextEdit="1"/>
              </p:cNvSpPr>
              <p:nvPr/>
            </p:nvSpPr>
            <p:spPr>
              <a:xfrm>
                <a:off x="3247788" y="1560840"/>
                <a:ext cx="735171"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48F843-FCD2-B3DA-9568-6747A7110E68}"/>
                  </a:ext>
                </a:extLst>
              </p:cNvPr>
              <p:cNvSpPr txBox="1"/>
              <p:nvPr/>
            </p:nvSpPr>
            <p:spPr>
              <a:xfrm>
                <a:off x="1642787" y="3955875"/>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𝒀</m:t>
                      </m:r>
                    </m:oMath>
                  </m:oMathPara>
                </a14:m>
                <a:endParaRPr lang="en-US" sz="2400" b="1" dirty="0"/>
              </a:p>
            </p:txBody>
          </p:sp>
        </mc:Choice>
        <mc:Fallback xmlns="">
          <p:sp>
            <p:nvSpPr>
              <p:cNvPr id="7" name="TextBox 6">
                <a:extLst>
                  <a:ext uri="{FF2B5EF4-FFF2-40B4-BE49-F238E27FC236}">
                    <a16:creationId xmlns:a16="http://schemas.microsoft.com/office/drawing/2014/main" id="{C748F843-FCD2-B3DA-9568-6747A7110E68}"/>
                  </a:ext>
                </a:extLst>
              </p:cNvPr>
              <p:cNvSpPr txBox="1">
                <a:spLocks noRot="1" noChangeAspect="1" noMove="1" noResize="1" noEditPoints="1" noAdjustHandles="1" noChangeArrowheads="1" noChangeShapeType="1" noTextEdit="1"/>
              </p:cNvSpPr>
              <p:nvPr/>
            </p:nvSpPr>
            <p:spPr>
              <a:xfrm>
                <a:off x="1642787" y="3955875"/>
                <a:ext cx="420585"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6D0FBA-D0B3-AFC1-A0B1-35D384F18E67}"/>
                  </a:ext>
                </a:extLst>
              </p:cNvPr>
              <p:cNvSpPr txBox="1"/>
              <p:nvPr/>
            </p:nvSpPr>
            <p:spPr>
              <a:xfrm>
                <a:off x="4203397" y="4374514"/>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𝑯</m:t>
                      </m:r>
                    </m:oMath>
                  </m:oMathPara>
                </a14:m>
                <a:endParaRPr lang="en-US" sz="2400" b="1" dirty="0"/>
              </a:p>
            </p:txBody>
          </p:sp>
        </mc:Choice>
        <mc:Fallback xmlns="">
          <p:sp>
            <p:nvSpPr>
              <p:cNvPr id="8" name="TextBox 7">
                <a:extLst>
                  <a:ext uri="{FF2B5EF4-FFF2-40B4-BE49-F238E27FC236}">
                    <a16:creationId xmlns:a16="http://schemas.microsoft.com/office/drawing/2014/main" id="{2C6D0FBA-D0B3-AFC1-A0B1-35D384F18E67}"/>
                  </a:ext>
                </a:extLst>
              </p:cNvPr>
              <p:cNvSpPr txBox="1">
                <a:spLocks noRot="1" noChangeAspect="1" noMove="1" noResize="1" noEditPoints="1" noAdjustHandles="1" noChangeArrowheads="1" noChangeShapeType="1" noTextEdit="1"/>
              </p:cNvSpPr>
              <p:nvPr/>
            </p:nvSpPr>
            <p:spPr>
              <a:xfrm>
                <a:off x="4203397" y="4374514"/>
                <a:ext cx="420585" cy="461665"/>
              </a:xfrm>
              <a:prstGeom prst="rect">
                <a:avLst/>
              </a:prstGeom>
              <a:blipFill>
                <a:blip r:embed="rId8"/>
                <a:stretch>
                  <a:fillRect l="-4348" r="-289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ED92792-B92E-C68A-45FD-EB17765C7982}"/>
              </a:ext>
            </a:extLst>
          </p:cNvPr>
          <p:cNvCxnSpPr/>
          <p:nvPr/>
        </p:nvCxnSpPr>
        <p:spPr>
          <a:xfrm flipH="1">
            <a:off x="2063372" y="3576034"/>
            <a:ext cx="641758" cy="41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4A0182-55CE-1464-ADE7-30DB0D7A0586}"/>
              </a:ext>
            </a:extLst>
          </p:cNvPr>
          <p:cNvCxnSpPr>
            <a:cxnSpLocks/>
          </p:cNvCxnSpPr>
          <p:nvPr/>
        </p:nvCxnSpPr>
        <p:spPr>
          <a:xfrm>
            <a:off x="4418660" y="3955875"/>
            <a:ext cx="1" cy="418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A3E178-374D-40F3-8632-B2038D1C1FC5}"/>
                  </a:ext>
                </a:extLst>
              </p:cNvPr>
              <p:cNvSpPr txBox="1"/>
              <p:nvPr/>
            </p:nvSpPr>
            <p:spPr>
              <a:xfrm>
                <a:off x="8402629" y="2829403"/>
                <a:ext cx="4205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𝒁</m:t>
                      </m:r>
                    </m:oMath>
                  </m:oMathPara>
                </a14:m>
                <a:endParaRPr lang="en-US" sz="2400" b="1" dirty="0"/>
              </a:p>
            </p:txBody>
          </p:sp>
        </mc:Choice>
        <mc:Fallback xmlns="">
          <p:sp>
            <p:nvSpPr>
              <p:cNvPr id="11" name="TextBox 10">
                <a:extLst>
                  <a:ext uri="{FF2B5EF4-FFF2-40B4-BE49-F238E27FC236}">
                    <a16:creationId xmlns:a16="http://schemas.microsoft.com/office/drawing/2014/main" id="{D1A3E178-374D-40F3-8632-B2038D1C1FC5}"/>
                  </a:ext>
                </a:extLst>
              </p:cNvPr>
              <p:cNvSpPr txBox="1">
                <a:spLocks noRot="1" noChangeAspect="1" noMove="1" noResize="1" noEditPoints="1" noAdjustHandles="1" noChangeArrowheads="1" noChangeShapeType="1" noTextEdit="1"/>
              </p:cNvSpPr>
              <p:nvPr/>
            </p:nvSpPr>
            <p:spPr>
              <a:xfrm>
                <a:off x="8402629" y="2829403"/>
                <a:ext cx="420585"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F25FBD-908A-325D-C54A-5212E3CB5A4C}"/>
                  </a:ext>
                </a:extLst>
              </p:cNvPr>
              <p:cNvSpPr txBox="1"/>
              <p:nvPr/>
            </p:nvSpPr>
            <p:spPr>
              <a:xfrm>
                <a:off x="3937932" y="5712301"/>
                <a:ext cx="4316136" cy="738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 :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𝑯</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1" i="1" smtClean="0">
                              <a:latin typeface="Cambria Math" panose="02040503050406030204" pitchFamily="18" charset="0"/>
                            </a:rPr>
                            <m:t>𝒀</m:t>
                          </m:r>
                          <m:r>
                            <a:rPr lang="en-US" sz="2400" b="0" i="1" smtClean="0">
                              <a:latin typeface="Cambria Math" panose="02040503050406030204" pitchFamily="18" charset="0"/>
                            </a:rPr>
                            <m:t> −</m:t>
                          </m:r>
                          <m:r>
                            <a:rPr lang="en-US" sz="2400" b="1" i="1" smtClean="0">
                              <a:latin typeface="Cambria Math" panose="02040503050406030204" pitchFamily="18" charset="0"/>
                            </a:rPr>
                            <m:t>𝒁</m:t>
                          </m:r>
                        </m:e>
                      </m:d>
                    </m:oMath>
                  </m:oMathPara>
                </a14:m>
                <a:endParaRPr lang="en-US" b="0" dirty="0"/>
              </a:p>
              <a:p>
                <a:endParaRPr lang="en-US" dirty="0"/>
              </a:p>
            </p:txBody>
          </p:sp>
        </mc:Choice>
        <mc:Fallback xmlns="">
          <p:sp>
            <p:nvSpPr>
              <p:cNvPr id="13" name="TextBox 12">
                <a:extLst>
                  <a:ext uri="{FF2B5EF4-FFF2-40B4-BE49-F238E27FC236}">
                    <a16:creationId xmlns:a16="http://schemas.microsoft.com/office/drawing/2014/main" id="{F8F25FBD-908A-325D-C54A-5212E3CB5A4C}"/>
                  </a:ext>
                </a:extLst>
              </p:cNvPr>
              <p:cNvSpPr txBox="1">
                <a:spLocks noRot="1" noChangeAspect="1" noMove="1" noResize="1" noEditPoints="1" noAdjustHandles="1" noChangeArrowheads="1" noChangeShapeType="1" noTextEdit="1"/>
              </p:cNvSpPr>
              <p:nvPr/>
            </p:nvSpPr>
            <p:spPr>
              <a:xfrm>
                <a:off x="3937932" y="5712301"/>
                <a:ext cx="4316136" cy="7386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6F7E2E-7925-1E71-C422-99B5E94FA0E8}"/>
                  </a:ext>
                </a:extLst>
              </p:cNvPr>
              <p:cNvSpPr txBox="1"/>
              <p:nvPr/>
            </p:nvSpPr>
            <p:spPr>
              <a:xfrm>
                <a:off x="6910669" y="2777390"/>
                <a:ext cx="1652069" cy="523220"/>
              </a:xfrm>
              <a:prstGeom prst="rect">
                <a:avLst/>
              </a:prstGeom>
              <a:noFill/>
            </p:spPr>
            <p:txBody>
              <a:bodyPr wrap="square" rtlCol="0">
                <a:spAutoFit/>
              </a:bodyPr>
              <a:lstStyle/>
              <a:p>
                <a14:m>
                  <m:oMath xmlns:m="http://schemas.openxmlformats.org/officeDocument/2006/math">
                    <m:r>
                      <a:rPr lang="en-US" sz="2800" b="0" i="1" smtClean="0">
                        <a:latin typeface="Cambria Math" panose="02040503050406030204" pitchFamily="18" charset="0"/>
                        <a:ea typeface="Cambria Math" panose="02040503050406030204" pitchFamily="18" charset="0"/>
                      </a:rPr>
                      <m:t>𝒮</m:t>
                    </m:r>
                    <m:d>
                      <m:dPr>
                        <m:ctrlPr>
                          <a:rPr lang="en-US" sz="2800" b="0" i="1" smtClean="0">
                            <a:latin typeface="Cambria Math" panose="02040503050406030204" pitchFamily="18" charset="0"/>
                          </a:rPr>
                        </m:ctrlPr>
                      </m:dPr>
                      <m:e>
                        <m:r>
                          <a:rPr lang="en-US" sz="2800" b="1" i="1" smtClean="0">
                            <a:latin typeface="Cambria Math" panose="02040503050406030204" pitchFamily="18" charset="0"/>
                          </a:rPr>
                          <m:t>𝒀</m:t>
                        </m:r>
                        <m:r>
                          <a:rPr lang="en-US" sz="2800" b="0" i="1" smtClean="0">
                            <a:latin typeface="Cambria Math" panose="02040503050406030204" pitchFamily="18" charset="0"/>
                          </a:rPr>
                          <m:t>, </m:t>
                        </m:r>
                        <m:r>
                          <a:rPr lang="en-US" sz="2800" b="1" i="1" smtClean="0">
                            <a:latin typeface="Cambria Math" panose="02040503050406030204" pitchFamily="18" charset="0"/>
                          </a:rPr>
                          <m:t>𝜽</m:t>
                        </m:r>
                      </m:e>
                    </m:d>
                  </m:oMath>
                </a14:m>
                <a:r>
                  <a:rPr lang="en-US" sz="2800" b="1" dirty="0"/>
                  <a:t> =</a:t>
                </a:r>
              </a:p>
            </p:txBody>
          </p:sp>
        </mc:Choice>
        <mc:Fallback xmlns="">
          <p:sp>
            <p:nvSpPr>
              <p:cNvPr id="6" name="TextBox 5">
                <a:extLst>
                  <a:ext uri="{FF2B5EF4-FFF2-40B4-BE49-F238E27FC236}">
                    <a16:creationId xmlns:a16="http://schemas.microsoft.com/office/drawing/2014/main" id="{DC6F7E2E-7925-1E71-C422-99B5E94FA0E8}"/>
                  </a:ext>
                </a:extLst>
              </p:cNvPr>
              <p:cNvSpPr txBox="1">
                <a:spLocks noRot="1" noChangeAspect="1" noMove="1" noResize="1" noEditPoints="1" noAdjustHandles="1" noChangeArrowheads="1" noChangeShapeType="1" noTextEdit="1"/>
              </p:cNvSpPr>
              <p:nvPr/>
            </p:nvSpPr>
            <p:spPr>
              <a:xfrm>
                <a:off x="6910669" y="2777390"/>
                <a:ext cx="1652069" cy="523220"/>
              </a:xfrm>
              <a:prstGeom prst="rect">
                <a:avLst/>
              </a:prstGeom>
              <a:blipFill>
                <a:blip r:embed="rId11"/>
                <a:stretch>
                  <a:fillRect t="-11765" b="-34118"/>
                </a:stretch>
              </a:blipFill>
            </p:spPr>
            <p:txBody>
              <a:bodyPr/>
              <a:lstStyle/>
              <a:p>
                <a:r>
                  <a:rPr lang="en-US">
                    <a:noFill/>
                  </a:rPr>
                  <a:t> </a:t>
                </a:r>
              </a:p>
            </p:txBody>
          </p:sp>
        </mc:Fallback>
      </mc:AlternateContent>
    </p:spTree>
    <p:extLst>
      <p:ext uri="{BB962C8B-B14F-4D97-AF65-F5344CB8AC3E}">
        <p14:creationId xmlns:p14="http://schemas.microsoft.com/office/powerpoint/2010/main" val="1844134994"/>
      </p:ext>
    </p:extLst>
  </p:cSld>
  <p:clrMapOvr>
    <a:masterClrMapping/>
  </p:clrMapOvr>
</p:sld>
</file>

<file path=ppt/theme/theme1.xml><?xml version="1.0" encoding="utf-8"?>
<a:theme xmlns:a="http://schemas.openxmlformats.org/drawingml/2006/main" name="BYU Swoo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FBF0BB6-69F0-FC46-BC2C-ED0CEAF186F1}" vid="{A85DDB28-082C-D146-8306-5B24EACCE7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byuwhite</Template>
  <TotalTime>5497</TotalTime>
  <Words>1644</Words>
  <Application>Microsoft Macintosh PowerPoint</Application>
  <PresentationFormat>Widescreen</PresentationFormat>
  <Paragraphs>159</Paragraphs>
  <Slides>33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Calibri Light</vt:lpstr>
      <vt:lpstr>Cambria</vt:lpstr>
      <vt:lpstr>Cambria Math</vt:lpstr>
      <vt:lpstr>Wingdings</vt:lpstr>
      <vt:lpstr>BYU Swoosh</vt:lpstr>
      <vt:lpstr>Optimized Sequential Synthesis with an application to legal anonymization</vt:lpstr>
      <vt:lpstr>Motivations</vt:lpstr>
      <vt:lpstr>Problem: Tuning Synthesis Models is Tedious</vt:lpstr>
      <vt:lpstr>Solution: Optimized Sequential Synthesis Method that Automatically Chooses θ^new</vt:lpstr>
      <vt:lpstr>Bayesian Optimization Overview</vt:lpstr>
      <vt:lpstr>Bayesian Optimization Overview</vt:lpstr>
      <vt:lpstr>Motivations</vt:lpstr>
      <vt:lpstr>Data Stewards Must Comply with Privacy Laws (e.g., GDPR)</vt:lpstr>
      <vt:lpstr>MOSTLY.AI Uses Distance-Based Privacy Criteria to Determine Legal Anonymity</vt:lpstr>
      <vt:lpstr>We Show That Sampling Y, H, and Z from D Ensures the MOSTLY.AI Privacy Criteria Are Met in Expectation</vt:lpstr>
      <vt:lpstr>Training S to approximate D should ensure that the privacy criteria are met in expectation!</vt:lpstr>
      <vt:lpstr>We Optimize Sequential Synthesis Models for Legal Anonymization using the pMSE ratio</vt:lpstr>
      <vt:lpstr>Motivations</vt:lpstr>
      <vt:lpstr>Testing the Synthesis Methods</vt:lpstr>
      <vt:lpstr>Synthesis Methods</vt:lpstr>
      <vt:lpstr>All Methods Produce Legally Anonymous Synthetic Data</vt:lpstr>
      <vt:lpstr>Attribute Disclosure: What is the largest increase in probability that an adversary can predict the value of State after obtaining the synthetic data?</vt:lpstr>
      <vt:lpstr>Attribute Disclosure Illustration</vt:lpstr>
      <vt:lpstr>Legal Anonymity Does Not Guarantee Protection Against Attribute Disclosure</vt:lpstr>
      <vt:lpstr>Solution: ‘Local’ Sampling of New Synthetic Records</vt:lpstr>
      <vt:lpstr>Legal Anonymity Does Not Guarantee Protection Against Attribute Disclosure</vt:lpstr>
      <vt:lpstr>Global Utility: Attribute disclosure protection increases the pMSE Ratio</vt:lpstr>
      <vt:lpstr>Analysis-Specific Utility: Do the synthetic data sets maintain the inferential conclusions of the confidential data?</vt:lpstr>
      <vt:lpstr>PowerPoint Presentation</vt:lpstr>
      <vt:lpstr>Conclusions</vt:lpstr>
      <vt:lpstr>Thank You!</vt:lpstr>
      <vt:lpstr>References</vt:lpstr>
      <vt:lpstr>References (pt. 2)</vt:lpstr>
      <vt:lpstr>Appendix</vt:lpstr>
      <vt:lpstr>European Data Protection Board</vt:lpstr>
      <vt:lpstr>All Methods Produce Legally Anonymous Synthetic Data</vt:lpstr>
      <vt:lpstr>PowerPoint Presentation</vt:lpstr>
      <vt:lpstr>Future Directions</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Cameron Bale</dc:creator>
  <cp:lastModifiedBy>Bale,Cameron</cp:lastModifiedBy>
  <cp:revision>30</cp:revision>
  <dcterms:created xsi:type="dcterms:W3CDTF">2024-09-04T19:10:40Z</dcterms:created>
  <dcterms:modified xsi:type="dcterms:W3CDTF">2024-09-14T12:40:50Z</dcterms:modified>
</cp:coreProperties>
</file>